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58" r:id="rId5"/>
    <p:sldId id="261" r:id="rId6"/>
    <p:sldId id="286" r:id="rId7"/>
    <p:sldId id="274" r:id="rId8"/>
    <p:sldId id="288" r:id="rId9"/>
    <p:sldId id="292" r:id="rId10"/>
    <p:sldId id="289" r:id="rId11"/>
    <p:sldId id="295" r:id="rId12"/>
    <p:sldId id="296" r:id="rId13"/>
    <p:sldId id="298" r:id="rId14"/>
    <p:sldId id="303" r:id="rId15"/>
    <p:sldId id="300" r:id="rId16"/>
    <p:sldId id="301" r:id="rId17"/>
    <p:sldId id="302" r:id="rId18"/>
    <p:sldId id="307" r:id="rId19"/>
    <p:sldId id="309" r:id="rId20"/>
    <p:sldId id="310" r:id="rId21"/>
    <p:sldId id="308" r:id="rId22"/>
    <p:sldId id="311" r:id="rId23"/>
    <p:sldId id="291" r:id="rId24"/>
    <p:sldId id="273" r:id="rId25"/>
    <p:sldId id="282" r:id="rId26"/>
    <p:sldId id="270" r:id="rId27"/>
    <p:sldId id="293" r:id="rId28"/>
  </p:sldIdLst>
  <p:sldSz cx="12192000" cy="6858000"/>
  <p:notesSz cx="6858000" cy="9144000"/>
  <p:embeddedFontLst>
    <p:embeddedFont>
      <p:font typeface="나눔스퀘어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나눔스퀘어OTF" panose="020B0600000101010101" pitchFamily="34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조선일보명조" panose="02030304000000000000" pitchFamily="18" charset="-127"/>
      <p:regular r:id="rId35"/>
    </p:embeddedFont>
    <p:embeddedFont>
      <p:font typeface="나눔스퀘어 Light" panose="020B0600000101010101" pitchFamily="50" charset="-127"/>
      <p:regular r:id="rId36"/>
    </p:embeddedFont>
    <p:embeddedFont>
      <p:font typeface="나눔스퀘어OTF Bold" panose="020B0600000101010101" pitchFamily="34" charset="-127"/>
      <p:bold r:id="rId3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52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FE2"/>
    <a:srgbClr val="2FC9FF"/>
    <a:srgbClr val="69D8FF"/>
    <a:srgbClr val="1B9586"/>
    <a:srgbClr val="21C5FF"/>
    <a:srgbClr val="92D050"/>
    <a:srgbClr val="79E75F"/>
    <a:srgbClr val="E6FE02"/>
    <a:srgbClr val="189855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90406" autoAdjust="0"/>
  </p:normalViewPr>
  <p:slideViewPr>
    <p:cSldViewPr showGuides="1">
      <p:cViewPr varScale="1">
        <p:scale>
          <a:sx n="65" d="100"/>
          <a:sy n="65" d="100"/>
        </p:scale>
        <p:origin x="936" y="78"/>
      </p:cViewPr>
      <p:guideLst>
        <p:guide orient="horz" pos="2251"/>
        <p:guide pos="52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8A7E-7BB2-48AD-B97C-44673E05AB50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47684-8829-4DC0-A71E-FA2F587234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3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3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8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6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4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78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0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47684-8829-4DC0-A71E-FA2F587234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11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6B1E9-C6D2-4707-B80B-347CA444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5B105-1DA1-4585-9E8D-7C35C7AAD24D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D5F35-170A-437E-9BC9-65AC0D74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4ACD7-0401-4239-9153-65AE0441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2140F-DFA6-4CC0-8FA0-CE1B1171606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8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D7D3AB-7B35-4E7A-B7A9-A3A21F02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1D50A-D8B3-4C52-8BCA-791544AD54E0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E87310-388D-43E2-AB66-D3E8E774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22AD1-ADC1-46DB-AC2E-CACF1210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03DC2-1137-46B7-9B2A-E851B99152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3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0F1EF-4095-4991-A482-E37D5A9B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A5130-FFC9-44CB-BF3D-FAB9180C3B2B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0EF5F-955B-4538-9BE4-B4671E1B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99C244-9F3B-498A-B732-579DAA01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8666E-660A-4F45-A820-98C493B169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1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6C973-DDB8-43AC-A8CB-A6B3BF7C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37866-05FF-4E2A-9EF4-E325AB7EB2F8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E3A8B1-DE6F-4FAA-AE8A-E149E546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C193B-9446-4C07-857F-06F5AFB8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A6CDB-CFFC-4330-9EA5-C3CC2C54A4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8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5E7D15-D7F2-4CE7-942A-7EA7F38E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CF323-F2C2-4754-8E75-8C90642E27C0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9FB462-FB77-4B30-B23A-445B601D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4C312-3621-4565-A574-CEE77718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B5D33-434A-487E-BED3-6B7874143C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976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9A3717DF-8AA6-4926-A347-FBEB5443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11CF0-624E-4313-AF67-DB85F531F630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5D10538-AC14-4F26-BD98-A144D745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A8368C7-ACB6-496A-9629-792CC850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05ED6-E52B-4652-8AA3-BF73ACDF664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8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C9B3D7DB-965C-44DD-9233-C1C6AE6A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C6EE3-FAC3-4E15-8AC5-2EA27A0B7D71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5CDFA50-2083-4AC7-B7BA-7D1DEF9B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5D5F71E-FCC3-40EF-9CA2-49EBFAB4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3E242-D956-4D3E-928D-116F52F8392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8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93791656-246B-4C0B-8475-241EFA04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B45F9-C645-4817-948B-BC77E70E658D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67961DFF-B639-4404-B9A8-446C4ACA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CF264D2-167C-4418-BC62-8CB97190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1D3B8-6411-4EF0-901E-8CEA7C22873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1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8724A2AA-8564-4ADA-9F1D-C034F74D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7CA2B-CB91-465B-BAC4-6DC34BC94A1D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680B74E3-2CAD-4873-9ABD-363CF830A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D87072F4-95D8-4168-B8DF-337639BE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410AB-3393-4EA4-9B96-723405758E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00F0B27-6331-4646-B360-59DD9915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8691B-BA62-42DD-81EF-0C2BCE298CC1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A5D5141-2263-4569-9615-CB432FCD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2084673D-7884-42D4-B0EB-46AFF51A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E13F4-C1E3-42F9-ADDB-F76AC075F0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5E94C6C2-1763-4D94-8869-5EE6E3B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DC9CA-9AFB-4D1E-8A50-330412941232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5B63B1C-777F-4451-9EB7-F569B4BC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7842820-3FD1-489E-A28D-16F4E01B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0ABB3-B522-4DE6-B0C0-2EE92E81C9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1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42D84B85-91F9-4D8B-9D56-EEFAD8CDEE0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06128B3D-AF96-4C2B-A185-E3B07576ED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28E794-D862-478C-8805-DE231370A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9955361-E0A9-4373-91FC-E31D5DBD3DC3}" type="datetimeFigureOut">
              <a:rPr lang="ko-KR" altLang="en-US"/>
              <a:pPr>
                <a:defRPr/>
              </a:pPr>
              <a:t>2018-08-24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CA9BEA-3A2F-467B-8947-642D1AC11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B2C7F-7F80-484B-B79E-B2A1FA9B0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B04B2F-0406-477A-9990-7ACFBF66C3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178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354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532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70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339725" indent="-33972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825" indent="-22542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22542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25" indent="-22542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microsoft.com/office/2007/relationships/hdphoto" Target="../media/hdphoto7.wdp"/><Relationship Id="rId4" Type="http://schemas.openxmlformats.org/officeDocument/2006/relationships/image" Target="../media/image18.jp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.png"/><Relationship Id="rId18" Type="http://schemas.microsoft.com/office/2007/relationships/hdphoto" Target="../media/hdphoto2.wdp"/><Relationship Id="rId3" Type="http://schemas.openxmlformats.org/officeDocument/2006/relationships/image" Target="../media/image40.png"/><Relationship Id="rId21" Type="http://schemas.openxmlformats.org/officeDocument/2006/relationships/image" Target="../media/image8.png"/><Relationship Id="rId7" Type="http://schemas.openxmlformats.org/officeDocument/2006/relationships/image" Target="../media/image44.png"/><Relationship Id="rId12" Type="http://schemas.openxmlformats.org/officeDocument/2006/relationships/image" Target="../media/image11.jpg"/><Relationship Id="rId17" Type="http://schemas.openxmlformats.org/officeDocument/2006/relationships/image" Target="../media/image6.png"/><Relationship Id="rId2" Type="http://schemas.openxmlformats.org/officeDocument/2006/relationships/image" Target="../media/image39.jpeg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11" Type="http://schemas.openxmlformats.org/officeDocument/2006/relationships/image" Target="../media/image10.png"/><Relationship Id="rId5" Type="http://schemas.openxmlformats.org/officeDocument/2006/relationships/image" Target="../media/image42.png"/><Relationship Id="rId15" Type="http://schemas.openxmlformats.org/officeDocument/2006/relationships/image" Target="../media/image5.png"/><Relationship Id="rId10" Type="http://schemas.openxmlformats.org/officeDocument/2006/relationships/image" Target="../media/image47.png"/><Relationship Id="rId19" Type="http://schemas.openxmlformats.org/officeDocument/2006/relationships/image" Target="../media/image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jp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2CB3618-818C-4657-B31F-3FC122CF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0EEA8B-E9AC-4171-B81E-82594CAAB0DA}"/>
              </a:ext>
            </a:extLst>
          </p:cNvPr>
          <p:cNvSpPr/>
          <p:nvPr/>
        </p:nvSpPr>
        <p:spPr>
          <a:xfrm>
            <a:off x="8799439" y="4869161"/>
            <a:ext cx="3392560" cy="1988838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ECDB8-1F69-4E3F-AF6C-C067371911C8}"/>
              </a:ext>
            </a:extLst>
          </p:cNvPr>
          <p:cNvSpPr txBox="1"/>
          <p:nvPr/>
        </p:nvSpPr>
        <p:spPr>
          <a:xfrm>
            <a:off x="4310724" y="2204864"/>
            <a:ext cx="3677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79E75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C.E.O</a:t>
            </a:r>
            <a:endParaRPr lang="ko-KR" altLang="en-US" sz="9600" dirty="0">
              <a:solidFill>
                <a:srgbClr val="79E75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24FC4-5C9B-41B4-9BC7-BAA18549E966}"/>
              </a:ext>
            </a:extLst>
          </p:cNvPr>
          <p:cNvSpPr txBox="1"/>
          <p:nvPr/>
        </p:nvSpPr>
        <p:spPr>
          <a:xfrm>
            <a:off x="4310724" y="3965248"/>
            <a:ext cx="367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Classroom Environment Operator</a:t>
            </a:r>
            <a:endParaRPr lang="ko-KR" altLang="en-US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ED5A36-2003-468D-8319-641BD7560F34}"/>
              </a:ext>
            </a:extLst>
          </p:cNvPr>
          <p:cNvSpPr txBox="1"/>
          <p:nvPr/>
        </p:nvSpPr>
        <p:spPr>
          <a:xfrm>
            <a:off x="4310724" y="4306072"/>
            <a:ext cx="367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Ssangmun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People(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쌍문 사람들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).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46" name="그룹 1045">
            <a:extLst>
              <a:ext uri="{FF2B5EF4-FFF2-40B4-BE49-F238E27FC236}">
                <a16:creationId xmlns:a16="http://schemas.microsoft.com/office/drawing/2014/main" id="{C811D2F9-D0FF-43B9-AC5B-7E7161AC7355}"/>
              </a:ext>
            </a:extLst>
          </p:cNvPr>
          <p:cNvGrpSpPr/>
          <p:nvPr/>
        </p:nvGrpSpPr>
        <p:grpSpPr>
          <a:xfrm>
            <a:off x="3989711" y="186703"/>
            <a:ext cx="4338537" cy="6515654"/>
            <a:chOff x="3929974" y="186703"/>
            <a:chExt cx="4338537" cy="651565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64CA411-E9D5-488F-B2DA-45984400C200}"/>
                </a:ext>
              </a:extLst>
            </p:cNvPr>
            <p:cNvCxnSpPr>
              <a:cxnSpLocks/>
            </p:cNvCxnSpPr>
            <p:nvPr/>
          </p:nvCxnSpPr>
          <p:spPr>
            <a:xfrm>
              <a:off x="6077842" y="437443"/>
              <a:ext cx="195756" cy="881165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그룹 1044">
              <a:extLst>
                <a:ext uri="{FF2B5EF4-FFF2-40B4-BE49-F238E27FC236}">
                  <a16:creationId xmlns:a16="http://schemas.microsoft.com/office/drawing/2014/main" id="{44F6EB1B-0A93-4489-860C-CB13ADF6678C}"/>
                </a:ext>
              </a:extLst>
            </p:cNvPr>
            <p:cNvGrpSpPr/>
            <p:nvPr/>
          </p:nvGrpSpPr>
          <p:grpSpPr>
            <a:xfrm>
              <a:off x="3929974" y="1259731"/>
              <a:ext cx="4338537" cy="4338537"/>
              <a:chOff x="3929974" y="1259731"/>
              <a:chExt cx="4338537" cy="4338537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59840AC-1C12-4DAD-ABC4-674FA58E2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974" y="1259731"/>
                <a:ext cx="1724121" cy="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2284683C-5165-45B1-A094-8B4CC1D6C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974" y="5598268"/>
                <a:ext cx="2607013" cy="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B710C6D-8A5D-4A27-BEA6-D68E2AE35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9974" y="1269458"/>
                <a:ext cx="0" cy="432881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DF584BA-FBED-47C1-913F-ED2AF7AC7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8511" y="1269458"/>
                <a:ext cx="0" cy="432881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33433F4C-8945-44A4-ACBC-6FA65B83C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9983" y="1259731"/>
                <a:ext cx="1838528" cy="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AD40BC1-2046-4E3B-8F96-8BE167F49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4388" y="5598268"/>
                <a:ext cx="1037638" cy="0"/>
              </a:xfrm>
              <a:prstGeom prst="line">
                <a:avLst/>
              </a:prstGeom>
              <a:ln w="28575">
                <a:solidFill>
                  <a:srgbClr val="79E7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4314E1B-50EB-473D-89D1-BAC3F8C7F214}"/>
                </a:ext>
              </a:extLst>
            </p:cNvPr>
            <p:cNvCxnSpPr>
              <a:cxnSpLocks/>
            </p:cNvCxnSpPr>
            <p:nvPr/>
          </p:nvCxnSpPr>
          <p:spPr>
            <a:xfrm>
              <a:off x="5827916" y="186703"/>
              <a:ext cx="439813" cy="1979744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12FC722-3DA3-4DA3-B8E7-EB52A565B748}"/>
                </a:ext>
              </a:extLst>
            </p:cNvPr>
            <p:cNvCxnSpPr>
              <a:cxnSpLocks/>
            </p:cNvCxnSpPr>
            <p:nvPr/>
          </p:nvCxnSpPr>
          <p:spPr>
            <a:xfrm>
              <a:off x="5654095" y="437443"/>
              <a:ext cx="226978" cy="1021706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EF5DC8D-B37C-42EA-B296-A944B3994C5C}"/>
                </a:ext>
              </a:extLst>
            </p:cNvPr>
            <p:cNvCxnSpPr>
              <a:cxnSpLocks/>
            </p:cNvCxnSpPr>
            <p:nvPr/>
          </p:nvCxnSpPr>
          <p:spPr>
            <a:xfrm>
              <a:off x="7069823" y="5310855"/>
              <a:ext cx="309130" cy="1391502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A249AE9-D698-4B79-B941-521EAC1E5A13}"/>
                </a:ext>
              </a:extLst>
            </p:cNvPr>
            <p:cNvCxnSpPr>
              <a:cxnSpLocks/>
            </p:cNvCxnSpPr>
            <p:nvPr/>
          </p:nvCxnSpPr>
          <p:spPr>
            <a:xfrm>
              <a:off x="6947050" y="5714470"/>
              <a:ext cx="188119" cy="846786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9032A982-F4E2-4743-AF8A-8AB0E254C0F9}"/>
                </a:ext>
              </a:extLst>
            </p:cNvPr>
            <p:cNvCxnSpPr>
              <a:cxnSpLocks/>
            </p:cNvCxnSpPr>
            <p:nvPr/>
          </p:nvCxnSpPr>
          <p:spPr>
            <a:xfrm>
              <a:off x="6632490" y="5193033"/>
              <a:ext cx="240616" cy="1083093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8D4F99-684C-4E47-9B4B-09F2CF1F7D99}"/>
              </a:ext>
            </a:extLst>
          </p:cNvPr>
          <p:cNvGrpSpPr/>
          <p:nvPr/>
        </p:nvGrpSpPr>
        <p:grpSpPr>
          <a:xfrm>
            <a:off x="8814639" y="5067445"/>
            <a:ext cx="3399576" cy="1634912"/>
            <a:chOff x="8688288" y="4157922"/>
            <a:chExt cx="3399576" cy="16349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E28233-D512-432E-98C7-F8AB644507E5}"/>
                </a:ext>
              </a:extLst>
            </p:cNvPr>
            <p:cNvSpPr txBox="1"/>
            <p:nvPr/>
          </p:nvSpPr>
          <p:spPr>
            <a:xfrm>
              <a:off x="8688288" y="4577136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조장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: 1494028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이민영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93173B-8B5C-47C7-A7D6-6C88DC8468EC}"/>
                </a:ext>
              </a:extLst>
            </p:cNvPr>
            <p:cNvSpPr txBox="1"/>
            <p:nvPr/>
          </p:nvSpPr>
          <p:spPr>
            <a:xfrm>
              <a:off x="8703488" y="4982013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팀원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: 1494021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서윤석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788A2E-F707-4562-9441-38982864A7DA}"/>
                </a:ext>
              </a:extLst>
            </p:cNvPr>
            <p:cNvSpPr txBox="1"/>
            <p:nvPr/>
          </p:nvSpPr>
          <p:spPr>
            <a:xfrm>
              <a:off x="8703488" y="5392724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팀원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: 1494032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이후영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0A2CA1-0338-44DD-B5EA-4572A0D7CAC8}"/>
                </a:ext>
              </a:extLst>
            </p:cNvPr>
            <p:cNvSpPr txBox="1"/>
            <p:nvPr/>
          </p:nvSpPr>
          <p:spPr>
            <a:xfrm>
              <a:off x="8688288" y="4157922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쌍문 사람들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  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77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정장, 의류이(가) 표시된 사진&#10;&#10;매우 높은 신뢰도로 생성된 설명">
            <a:extLst>
              <a:ext uri="{FF2B5EF4-FFF2-40B4-BE49-F238E27FC236}">
                <a16:creationId xmlns:a16="http://schemas.microsoft.com/office/drawing/2014/main" id="{31761669-52D3-46FA-81F5-EB98F824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5"/>
            <a:ext cx="12192000" cy="68552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942A24-0089-4D09-9D9A-47F7BF9295DC}"/>
              </a:ext>
            </a:extLst>
          </p:cNvPr>
          <p:cNvSpPr/>
          <p:nvPr/>
        </p:nvSpPr>
        <p:spPr>
          <a:xfrm>
            <a:off x="-22498" y="-27384"/>
            <a:ext cx="12214498" cy="1316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4DB53-4CD1-4C12-A491-44EA78051CB6}"/>
              </a:ext>
            </a:extLst>
          </p:cNvPr>
          <p:cNvSpPr/>
          <p:nvPr/>
        </p:nvSpPr>
        <p:spPr>
          <a:xfrm>
            <a:off x="0" y="1288676"/>
            <a:ext cx="12192000" cy="4269464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1AA2D2-702A-4DB4-BAF4-69240046561E}"/>
              </a:ext>
            </a:extLst>
          </p:cNvPr>
          <p:cNvSpPr/>
          <p:nvPr/>
        </p:nvSpPr>
        <p:spPr>
          <a:xfrm>
            <a:off x="0" y="5517232"/>
            <a:ext cx="12192000" cy="1370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224E2E-04D1-4697-A639-02D85E819F44}"/>
              </a:ext>
            </a:extLst>
          </p:cNvPr>
          <p:cNvGrpSpPr/>
          <p:nvPr/>
        </p:nvGrpSpPr>
        <p:grpSpPr>
          <a:xfrm>
            <a:off x="956406" y="2204504"/>
            <a:ext cx="2591095" cy="2448991"/>
            <a:chOff x="3929974" y="1259731"/>
            <a:chExt cx="4338537" cy="4338537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CBD93C4-5CAD-49F7-AF48-09645AD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F49206-60F8-4A4B-B624-F0DB91596E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10DEBC-3748-4D92-A8A6-CCE19533B988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AF4BF04-2DAA-48F5-8B3D-70E9FAC7FB57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8A4D62E-4C50-415E-AF69-0059CB995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C4E5084-1604-4D7B-8899-4093F43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15B990-B3C7-47C7-89C0-3B5F243D7141}"/>
              </a:ext>
            </a:extLst>
          </p:cNvPr>
          <p:cNvSpPr txBox="1"/>
          <p:nvPr/>
        </p:nvSpPr>
        <p:spPr>
          <a:xfrm>
            <a:off x="1120101" y="2513170"/>
            <a:ext cx="22831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03</a:t>
            </a:r>
            <a:endParaRPr lang="ko-KR" altLang="en-US" sz="115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D0F017-13FC-438E-9335-BEE92F92EDD5}"/>
              </a:ext>
            </a:extLst>
          </p:cNvPr>
          <p:cNvSpPr txBox="1"/>
          <p:nvPr/>
        </p:nvSpPr>
        <p:spPr>
          <a:xfrm>
            <a:off x="4151784" y="2999274"/>
            <a:ext cx="576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 및 결과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95839-76FB-415D-9444-A059FFCB4554}"/>
              </a:ext>
            </a:extLst>
          </p:cNvPr>
          <p:cNvSpPr txBox="1"/>
          <p:nvPr/>
        </p:nvSpPr>
        <p:spPr>
          <a:xfrm>
            <a:off x="4203277" y="3656057"/>
            <a:ext cx="542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CB3E8-D9A4-4C78-886A-C459FAE2332C}"/>
              </a:ext>
            </a:extLst>
          </p:cNvPr>
          <p:cNvSpPr/>
          <p:nvPr/>
        </p:nvSpPr>
        <p:spPr>
          <a:xfrm>
            <a:off x="5278421" y="6555112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30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6F5D57-9737-46B1-A9F7-15607F765892}"/>
              </a:ext>
            </a:extLst>
          </p:cNvPr>
          <p:cNvSpPr/>
          <p:nvPr/>
        </p:nvSpPr>
        <p:spPr>
          <a:xfrm>
            <a:off x="8432180" y="4513948"/>
            <a:ext cx="1916506" cy="543204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CE2FB-DF6B-4590-879A-A5E13011EE38}"/>
              </a:ext>
            </a:extLst>
          </p:cNvPr>
          <p:cNvSpPr/>
          <p:nvPr/>
        </p:nvSpPr>
        <p:spPr>
          <a:xfrm>
            <a:off x="1" y="0"/>
            <a:ext cx="12192000" cy="7295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CDB5C-5FD2-4084-BF71-123579DFD110}"/>
              </a:ext>
            </a:extLst>
          </p:cNvPr>
          <p:cNvGrpSpPr/>
          <p:nvPr/>
        </p:nvGrpSpPr>
        <p:grpSpPr>
          <a:xfrm>
            <a:off x="178195" y="83875"/>
            <a:ext cx="570836" cy="539530"/>
            <a:chOff x="3929974" y="1259731"/>
            <a:chExt cx="4338537" cy="43385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9AD6C5-694D-42EB-B9C8-DA7CD1766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383B78-9363-4DF9-A47E-752318CFB72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32CB48-5D48-4DC4-8974-C5F8736E21D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44ADE9-B58B-42DB-AC8D-92B2FEB8B11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A4248C-2CEC-4154-A699-C52333AAE2A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BC79A90-4540-4E7A-9A05-A684E4F160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BA8B99-4FE6-41C3-983E-E8B972B28D7F}"/>
              </a:ext>
            </a:extLst>
          </p:cNvPr>
          <p:cNvSpPr txBox="1"/>
          <p:nvPr/>
        </p:nvSpPr>
        <p:spPr>
          <a:xfrm>
            <a:off x="195549" y="133952"/>
            <a:ext cx="5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BCD0F-C73A-4B3A-89BD-1FB0E47EAA74}"/>
              </a:ext>
            </a:extLst>
          </p:cNvPr>
          <p:cNvSpPr txBox="1"/>
          <p:nvPr/>
        </p:nvSpPr>
        <p:spPr>
          <a:xfrm>
            <a:off x="865197" y="64626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 및 결과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FC0A4-C4FC-4B32-B184-3C5D7B2924A8}"/>
              </a:ext>
            </a:extLst>
          </p:cNvPr>
          <p:cNvSpPr txBox="1"/>
          <p:nvPr/>
        </p:nvSpPr>
        <p:spPr>
          <a:xfrm>
            <a:off x="865197" y="375590"/>
            <a:ext cx="3688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024131-9BF9-4212-ABD9-C8115D8255CF}"/>
              </a:ext>
            </a:extLst>
          </p:cNvPr>
          <p:cNvSpPr/>
          <p:nvPr/>
        </p:nvSpPr>
        <p:spPr>
          <a:xfrm>
            <a:off x="10182275" y="6525344"/>
            <a:ext cx="19623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7D608-899A-4211-8560-3ABD1F67B94A}"/>
              </a:ext>
            </a:extLst>
          </p:cNvPr>
          <p:cNvSpPr txBox="1"/>
          <p:nvPr/>
        </p:nvSpPr>
        <p:spPr>
          <a:xfrm>
            <a:off x="479376" y="920174"/>
            <a:ext cx="1168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</a:t>
            </a:r>
            <a:endParaRPr lang="en-US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D5B395-9A6D-400C-A3CD-7AE339EB398C}"/>
              </a:ext>
            </a:extLst>
          </p:cNvPr>
          <p:cNvSpPr/>
          <p:nvPr/>
        </p:nvSpPr>
        <p:spPr>
          <a:xfrm flipV="1">
            <a:off x="521210" y="1566505"/>
            <a:ext cx="2077118" cy="64862"/>
          </a:xfrm>
          <a:prstGeom prst="roundRect">
            <a:avLst/>
          </a:prstGeom>
          <a:solidFill>
            <a:srgbClr val="79E75F"/>
          </a:solidFill>
          <a:ln>
            <a:solidFill>
              <a:srgbClr val="79E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457DA85-0B1F-44F4-B2CB-B9F0238084B2}"/>
              </a:ext>
            </a:extLst>
          </p:cNvPr>
          <p:cNvGrpSpPr/>
          <p:nvPr/>
        </p:nvGrpSpPr>
        <p:grpSpPr>
          <a:xfrm>
            <a:off x="-240704" y="425889"/>
            <a:ext cx="10303278" cy="6328958"/>
            <a:chOff x="545250" y="498700"/>
            <a:chExt cx="10303278" cy="63289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233C93F-9607-46BB-BB04-C74F0C79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24" b="89924" l="9966" r="91216">
                          <a14:foregroundMark x1="17230" y1="68262" x2="26014" y2="75819"/>
                          <a14:foregroundMark x1="26014" y1="75819" x2="54392" y2="84887"/>
                          <a14:foregroundMark x1="54392" y1="84887" x2="46284" y2="88665"/>
                          <a14:foregroundMark x1="46284" y1="88665" x2="30912" y2="78086"/>
                          <a14:foregroundMark x1="89865" y1="71537" x2="91216" y2="75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250" y="3046233"/>
              <a:ext cx="5638800" cy="378142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2A90C9E-8453-45B2-B745-79DA2DBF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91852" l="9966" r="89863">
                          <a14:foregroundMark x1="39003" y1="88395" x2="56529" y2="91605"/>
                          <a14:foregroundMark x1="56529" y1="91605" x2="61340" y2="88889"/>
                          <a14:foregroundMark x1="41924" y1="90864" x2="43814" y2="91605"/>
                          <a14:foregroundMark x1="43814" y1="91605" x2="52749" y2="91852"/>
                          <a14:foregroundMark x1="52749" y1="91852" x2="59622" y2="91111"/>
                          <a14:foregroundMark x1="42268" y1="91111" x2="44502" y2="91605"/>
                          <a14:backgroundMark x1="73024" y1="39259" x2="65808" y2="345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916" y="1846646"/>
              <a:ext cx="5543550" cy="38576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6D6CECC-81B0-4559-B7CD-A35DF98A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95" b="90433" l="9591" r="89876">
                          <a14:foregroundMark x1="38366" y1="89977" x2="47780" y2="89977"/>
                          <a14:foregroundMark x1="47780" y1="89977" x2="56483" y2="90433"/>
                          <a14:foregroundMark x1="9947" y1="53303" x2="9591" y2="52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85953" y="498700"/>
              <a:ext cx="5362575" cy="418147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68F752-7EAF-4D42-B860-650E2F5D0AE6}"/>
              </a:ext>
            </a:extLst>
          </p:cNvPr>
          <p:cNvSpPr txBox="1"/>
          <p:nvPr/>
        </p:nvSpPr>
        <p:spPr>
          <a:xfrm>
            <a:off x="1055440" y="1935419"/>
            <a:ext cx="5425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solidFill>
                  <a:srgbClr val="25252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측정기 </a:t>
            </a:r>
            <a:r>
              <a:rPr lang="en-US" altLang="ko-KR" sz="2600" dirty="0">
                <a:solidFill>
                  <a:srgbClr val="25252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sz="2600" dirty="0">
                <a:solidFill>
                  <a:srgbClr val="25252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CBD6C9-715F-47DD-B2C2-37AC9CA54D09}"/>
              </a:ext>
            </a:extLst>
          </p:cNvPr>
          <p:cNvSpPr txBox="1"/>
          <p:nvPr/>
        </p:nvSpPr>
        <p:spPr>
          <a:xfrm>
            <a:off x="8432180" y="4571588"/>
            <a:ext cx="198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측정기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거치대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B2AFC27-DBBE-4CDE-8DD5-6B4EA37BD260}"/>
              </a:ext>
            </a:extLst>
          </p:cNvPr>
          <p:cNvCxnSpPr>
            <a:cxnSpLocks/>
          </p:cNvCxnSpPr>
          <p:nvPr/>
        </p:nvCxnSpPr>
        <p:spPr>
          <a:xfrm>
            <a:off x="6928682" y="4802421"/>
            <a:ext cx="1327558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B4DAADC-9880-4B45-8EEE-8A3E77A0AAA3}"/>
              </a:ext>
            </a:extLst>
          </p:cNvPr>
          <p:cNvCxnSpPr>
            <a:cxnSpLocks/>
          </p:cNvCxnSpPr>
          <p:nvPr/>
        </p:nvCxnSpPr>
        <p:spPr>
          <a:xfrm>
            <a:off x="9221241" y="3573463"/>
            <a:ext cx="751749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26A81D-7C92-4C67-B47B-79F69C497C94}"/>
              </a:ext>
            </a:extLst>
          </p:cNvPr>
          <p:cNvGrpSpPr/>
          <p:nvPr/>
        </p:nvGrpSpPr>
        <p:grpSpPr>
          <a:xfrm>
            <a:off x="5159896" y="5686373"/>
            <a:ext cx="3604885" cy="543204"/>
            <a:chOff x="5303320" y="5686373"/>
            <a:chExt cx="3604885" cy="543204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AC3EE78-BE6E-42B7-8713-0E4683DDFAD2}"/>
                </a:ext>
              </a:extLst>
            </p:cNvPr>
            <p:cNvCxnSpPr>
              <a:cxnSpLocks/>
            </p:cNvCxnSpPr>
            <p:nvPr/>
          </p:nvCxnSpPr>
          <p:spPr>
            <a:xfrm>
              <a:off x="5303320" y="5979644"/>
              <a:ext cx="1503498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4FA2183-C1D6-4F22-8B21-3459CB310D54}"/>
                </a:ext>
              </a:extLst>
            </p:cNvPr>
            <p:cNvGrpSpPr/>
            <p:nvPr/>
          </p:nvGrpSpPr>
          <p:grpSpPr>
            <a:xfrm>
              <a:off x="6923905" y="5686373"/>
              <a:ext cx="1984300" cy="543204"/>
              <a:chOff x="8432180" y="5152142"/>
              <a:chExt cx="1984300" cy="54320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A13CD3D-8DC7-42BA-87E0-CE3A9D3E4F1B}"/>
                  </a:ext>
                </a:extLst>
              </p:cNvPr>
              <p:cNvSpPr/>
              <p:nvPr/>
            </p:nvSpPr>
            <p:spPr>
              <a:xfrm>
                <a:off x="8432180" y="5152142"/>
                <a:ext cx="1916506" cy="543204"/>
              </a:xfrm>
              <a:prstGeom prst="rect">
                <a:avLst/>
              </a:prstGeom>
              <a:solidFill>
                <a:schemeClr val="bg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27BD8B-2F60-4AC7-AF64-540BA793702B}"/>
                  </a:ext>
                </a:extLst>
              </p:cNvPr>
              <p:cNvSpPr txBox="1"/>
              <p:nvPr/>
            </p:nvSpPr>
            <p:spPr>
              <a:xfrm>
                <a:off x="8432180" y="5209782"/>
                <a:ext cx="1984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측정기</a:t>
                </a:r>
                <a:r>
                  <a:rPr lang="ko-KR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하단부</a:t>
                </a: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F28CA79-EFFC-470E-BE45-16F78936F0D1}"/>
              </a:ext>
            </a:extLst>
          </p:cNvPr>
          <p:cNvGrpSpPr/>
          <p:nvPr/>
        </p:nvGrpSpPr>
        <p:grpSpPr>
          <a:xfrm>
            <a:off x="10098094" y="3283883"/>
            <a:ext cx="1984300" cy="543204"/>
            <a:chOff x="8432180" y="5152142"/>
            <a:chExt cx="1984300" cy="54320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05626F0-2E4E-4439-8259-664CD2C5312E}"/>
                </a:ext>
              </a:extLst>
            </p:cNvPr>
            <p:cNvSpPr/>
            <p:nvPr/>
          </p:nvSpPr>
          <p:spPr>
            <a:xfrm>
              <a:off x="8432180" y="5152142"/>
              <a:ext cx="1916506" cy="543204"/>
            </a:xfrm>
            <a:prstGeom prst="rect">
              <a:avLst/>
            </a:prstGeom>
            <a:solidFill>
              <a:schemeClr val="bg1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B6550F-247A-48F8-B058-A10E414E40AB}"/>
                </a:ext>
              </a:extLst>
            </p:cNvPr>
            <p:cNvSpPr txBox="1"/>
            <p:nvPr/>
          </p:nvSpPr>
          <p:spPr>
            <a:xfrm>
              <a:off x="8432180" y="5209782"/>
              <a:ext cx="1984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측정기</a:t>
              </a:r>
              <a:r>
                <a: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상단부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2284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BA8B99-4FE6-41C3-983E-E8B972B28D7F}"/>
              </a:ext>
            </a:extLst>
          </p:cNvPr>
          <p:cNvSpPr txBox="1"/>
          <p:nvPr/>
        </p:nvSpPr>
        <p:spPr>
          <a:xfrm>
            <a:off x="195549" y="133952"/>
            <a:ext cx="5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33C93F-9607-46BB-BB04-C74F0C79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4" b="89924" l="9966" r="91216">
                        <a14:foregroundMark x1="17230" y1="68262" x2="26014" y2="75819"/>
                        <a14:foregroundMark x1="26014" y1="75819" x2="54392" y2="84887"/>
                        <a14:foregroundMark x1="54392" y1="84887" x2="46284" y2="88665"/>
                        <a14:foregroundMark x1="46284" y1="88665" x2="30912" y2="78086"/>
                        <a14:foregroundMark x1="89865" y1="71537" x2="91216" y2="75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7021" y="1366416"/>
            <a:ext cx="7920880" cy="53118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AE9CF3-B7F7-46C9-9C1B-059949CD321E}"/>
              </a:ext>
            </a:extLst>
          </p:cNvPr>
          <p:cNvSpPr/>
          <p:nvPr/>
        </p:nvSpPr>
        <p:spPr>
          <a:xfrm>
            <a:off x="10204717" y="6525344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DA1AE4B-B5CC-4D27-A135-916DABFEA1B2}"/>
              </a:ext>
            </a:extLst>
          </p:cNvPr>
          <p:cNvSpPr/>
          <p:nvPr/>
        </p:nvSpPr>
        <p:spPr>
          <a:xfrm rot="5400000">
            <a:off x="0" y="0"/>
            <a:ext cx="2783632" cy="278363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08249-FB8C-4212-AD9B-80951EF5433C}"/>
              </a:ext>
            </a:extLst>
          </p:cNvPr>
          <p:cNvSpPr txBox="1"/>
          <p:nvPr/>
        </p:nvSpPr>
        <p:spPr>
          <a:xfrm>
            <a:off x="47328" y="900009"/>
            <a:ext cx="134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하단부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535E2-4126-4F98-B47C-C1DA2EC41768}"/>
              </a:ext>
            </a:extLst>
          </p:cNvPr>
          <p:cNvSpPr txBox="1"/>
          <p:nvPr/>
        </p:nvSpPr>
        <p:spPr>
          <a:xfrm>
            <a:off x="47328" y="379493"/>
            <a:ext cx="1344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측정기</a:t>
            </a:r>
          </a:p>
        </p:txBody>
      </p:sp>
      <p:pic>
        <p:nvPicPr>
          <p:cNvPr id="3" name="그림 2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86322409-BA47-4898-B28E-DCA8AB590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70308"/>
            <a:ext cx="3136772" cy="179221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6457D18-A827-40AB-8A23-E1C88EC6FF88}"/>
              </a:ext>
            </a:extLst>
          </p:cNvPr>
          <p:cNvSpPr/>
          <p:nvPr/>
        </p:nvSpPr>
        <p:spPr>
          <a:xfrm>
            <a:off x="6456040" y="3429000"/>
            <a:ext cx="1008112" cy="1008112"/>
          </a:xfrm>
          <a:prstGeom prst="ellipse">
            <a:avLst/>
          </a:prstGeom>
          <a:solidFill>
            <a:srgbClr val="1B9586">
              <a:alpha val="60000"/>
            </a:srgbClr>
          </a:solidFill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설명선: 굽은 선(테두리 없음) 13">
            <a:extLst>
              <a:ext uri="{FF2B5EF4-FFF2-40B4-BE49-F238E27FC236}">
                <a16:creationId xmlns:a16="http://schemas.microsoft.com/office/drawing/2014/main" id="{E2AE7224-8840-4F65-ADE2-77090D1B74B4}"/>
              </a:ext>
            </a:extLst>
          </p:cNvPr>
          <p:cNvSpPr/>
          <p:nvPr/>
        </p:nvSpPr>
        <p:spPr>
          <a:xfrm>
            <a:off x="2639616" y="2441366"/>
            <a:ext cx="2344684" cy="602820"/>
          </a:xfrm>
          <a:prstGeom prst="callout2">
            <a:avLst>
              <a:gd name="adj1" fmla="val 55163"/>
              <a:gd name="adj2" fmla="val 107516"/>
              <a:gd name="adj3" fmla="val 82175"/>
              <a:gd name="adj4" fmla="val 137323"/>
              <a:gd name="adj5" fmla="val 170173"/>
              <a:gd name="adj6" fmla="val 166607"/>
            </a:avLst>
          </a:prstGeom>
          <a:solidFill>
            <a:srgbClr val="1B9586"/>
          </a:solidFill>
          <a:ln>
            <a:solidFill>
              <a:srgbClr val="1B958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WeMos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D1 R1</a:t>
            </a:r>
            <a:endParaRPr lang="ko-KR" altLang="en-US"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1C8B7-78FE-4CF6-A26D-CCA4230C6A63}"/>
              </a:ext>
            </a:extLst>
          </p:cNvPr>
          <p:cNvSpPr txBox="1"/>
          <p:nvPr/>
        </p:nvSpPr>
        <p:spPr>
          <a:xfrm>
            <a:off x="2639616" y="3228945"/>
            <a:ext cx="352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ESP8266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 보드</a:t>
            </a:r>
          </a:p>
        </p:txBody>
      </p:sp>
      <p:pic>
        <p:nvPicPr>
          <p:cNvPr id="5" name="그림 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FD491EDD-F0F4-47B4-B984-29F95F36F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5" b="89455" l="7639" r="95139">
                        <a14:foregroundMark x1="7986" y1="56364" x2="9375" y2="58545"/>
                        <a14:foregroundMark x1="88542" y1="46182" x2="91319" y2="45455"/>
                        <a14:foregroundMark x1="23611" y1="75273" x2="34722" y2="89455"/>
                        <a14:foregroundMark x1="34722" y1="89455" x2="35069" y2="89455"/>
                        <a14:foregroundMark x1="30208" y1="84727" x2="32292" y2="87636"/>
                        <a14:foregroundMark x1="85069" y1="30182" x2="85069" y2="30182"/>
                        <a14:foregroundMark x1="88542" y1="28364" x2="91667" y2="25818"/>
                        <a14:foregroundMark x1="79514" y1="26545" x2="78819" y2="26545"/>
                        <a14:foregroundMark x1="80556" y1="25091" x2="89931" y2="19636"/>
                        <a14:foregroundMark x1="77778" y1="21091" x2="85069" y2="16727"/>
                        <a14:foregroundMark x1="70486" y1="20727" x2="84375" y2="15273"/>
                        <a14:foregroundMark x1="83681" y1="16727" x2="89236" y2="15636"/>
                        <a14:foregroundMark x1="87153" y1="19273" x2="91667" y2="20000"/>
                        <a14:foregroundMark x1="93056" y1="24364" x2="95139" y2="24364"/>
                        <a14:foregroundMark x1="57292" y1="40364" x2="59375" y2="41091"/>
                        <a14:foregroundMark x1="60764" y1="43636" x2="61111" y2="4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28" y="4604123"/>
            <a:ext cx="1738065" cy="1659611"/>
          </a:xfrm>
          <a:prstGeom prst="rect">
            <a:avLst/>
          </a:prstGeom>
        </p:spPr>
      </p:pic>
      <p:pic>
        <p:nvPicPr>
          <p:cNvPr id="16" name="그림 15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F46BB08C-2245-4160-B74C-C2873E624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64" b="93417" l="9840" r="89703">
                        <a14:foregroundMark x1="54005" y1="9404" x2="54462" y2="8464"/>
                        <a14:foregroundMark x1="42563" y1="72414" x2="50343" y2="85893"/>
                        <a14:foregroundMark x1="50343" y1="85893" x2="62014" y2="85580"/>
                        <a14:foregroundMark x1="62014" y1="85580" x2="83524" y2="64263"/>
                        <a14:foregroundMark x1="52403" y1="89969" x2="52403" y2="93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40" y="4848516"/>
            <a:ext cx="1851864" cy="1351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AB26E8-7ECB-4D34-AA84-6D4CEDD72930}"/>
              </a:ext>
            </a:extLst>
          </p:cNvPr>
          <p:cNvSpPr txBox="1"/>
          <p:nvPr/>
        </p:nvSpPr>
        <p:spPr>
          <a:xfrm>
            <a:off x="2177205" y="626373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DHT11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온습도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FC31B0-872F-4F47-90C3-FC15AE02C59B}"/>
              </a:ext>
            </a:extLst>
          </p:cNvPr>
          <p:cNvSpPr txBox="1"/>
          <p:nvPr/>
        </p:nvSpPr>
        <p:spPr>
          <a:xfrm>
            <a:off x="386937" y="6263734"/>
            <a:ext cx="139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PMS7003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측정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2D72E2-421D-48CC-BA40-9D2836F452F5}"/>
              </a:ext>
            </a:extLst>
          </p:cNvPr>
          <p:cNvSpPr txBox="1"/>
          <p:nvPr/>
        </p:nvSpPr>
        <p:spPr>
          <a:xfrm>
            <a:off x="3863885" y="6259886"/>
            <a:ext cx="139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조도센서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조도 측정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4B0E92-E5A8-4F11-BF22-4353AEE96354}"/>
              </a:ext>
            </a:extLst>
          </p:cNvPr>
          <p:cNvGrpSpPr/>
          <p:nvPr/>
        </p:nvGrpSpPr>
        <p:grpSpPr>
          <a:xfrm>
            <a:off x="3795397" y="4897203"/>
            <a:ext cx="1089598" cy="958369"/>
            <a:chOff x="7896139" y="4167770"/>
            <a:chExt cx="1089598" cy="958369"/>
          </a:xfrm>
        </p:grpSpPr>
        <p:pic>
          <p:nvPicPr>
            <p:cNvPr id="8" name="그림 7" descr="하늘이(가) 표시된 사진&#10;&#10;높은 신뢰도로 생성된 설명">
              <a:extLst>
                <a:ext uri="{FF2B5EF4-FFF2-40B4-BE49-F238E27FC236}">
                  <a16:creationId xmlns:a16="http://schemas.microsoft.com/office/drawing/2014/main" id="{17E76244-62C0-4B7C-A12F-5E292B26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054" b="89627" l="3285" r="95985">
                          <a14:foregroundMark x1="91815" y1="82547" x2="92336" y2="83402"/>
                          <a14:foregroundMark x1="88700" y1="77432" x2="89484" y2="78720"/>
                          <a14:foregroundMark x1="85766" y1="72614" x2="86163" y2="73266"/>
                          <a14:foregroundMark x1="92893" y1="73687" x2="94404" y2="75596"/>
                          <a14:foregroundMark x1="92350" y1="82680" x2="91313" y2="83720"/>
                          <a14:backgroundMark x1="27007" y1="11203" x2="41971" y2="22822"/>
                          <a14:backgroundMark x1="17153" y1="9544" x2="82847" y2="68880"/>
                          <a14:backgroundMark x1="90146" y1="69710" x2="92336" y2="72199"/>
                          <a14:backgroundMark x1="94526" y1="75519" x2="96350" y2="78838"/>
                          <a14:backgroundMark x1="91241" y1="70539" x2="89416" y2="70124"/>
                          <a14:backgroundMark x1="91241" y1="72199" x2="92701" y2="73859"/>
                          <a14:backgroundMark x1="95985" y1="79668" x2="95255" y2="83402"/>
                          <a14:backgroundMark x1="93431" y1="86722" x2="87956" y2="91701"/>
                          <a14:backgroundMark x1="93066" y1="88797" x2="93796" y2="86722"/>
                          <a14:backgroundMark x1="94161" y1="86722" x2="92701" y2="87967"/>
                          <a14:backgroundMark x1="79562" y1="90041" x2="81022" y2="92116"/>
                          <a14:backgroundMark x1="71168" y1="82158" x2="82117" y2="92946"/>
                          <a14:backgroundMark x1="3285" y1="19087" x2="75547" y2="79253"/>
                          <a14:backgroundMark x1="7664" y1="16598" x2="3285" y2="24066"/>
                          <a14:backgroundMark x1="10584" y1="8714" x2="28102" y2="7054"/>
                          <a14:backgroundMark x1="13504" y1="32365" x2="47445" y2="56846"/>
                          <a14:backgroundMark x1="26277" y1="38589" x2="67518" y2="65560"/>
                          <a14:backgroundMark x1="67518" y1="65560" x2="75912" y2="792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139" y="4167770"/>
              <a:ext cx="1089598" cy="958369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5AC89AA-80FB-4A1C-B6C2-9CEC8A8D9799}"/>
                </a:ext>
              </a:extLst>
            </p:cNvPr>
            <p:cNvCxnSpPr/>
            <p:nvPr/>
          </p:nvCxnSpPr>
          <p:spPr>
            <a:xfrm flipH="1" flipV="1">
              <a:off x="8334666" y="4344460"/>
              <a:ext cx="517854" cy="5040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03BF371-2685-4884-BD92-40D919DBD955}"/>
                </a:ext>
              </a:extLst>
            </p:cNvPr>
            <p:cNvCxnSpPr/>
            <p:nvPr/>
          </p:nvCxnSpPr>
          <p:spPr>
            <a:xfrm flipH="1" flipV="1">
              <a:off x="8227492" y="4412315"/>
              <a:ext cx="517854" cy="5040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B97EC5-93F2-4953-A0B2-F2F12DC3F9F3}"/>
              </a:ext>
            </a:extLst>
          </p:cNvPr>
          <p:cNvSpPr/>
          <p:nvPr/>
        </p:nvSpPr>
        <p:spPr>
          <a:xfrm>
            <a:off x="3198413" y="4140670"/>
            <a:ext cx="1630321" cy="461853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센서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FD0B07F-CF15-40DD-83B6-58D445D6ADEE}"/>
              </a:ext>
            </a:extLst>
          </p:cNvPr>
          <p:cNvSpPr/>
          <p:nvPr/>
        </p:nvSpPr>
        <p:spPr>
          <a:xfrm>
            <a:off x="8161797" y="3867540"/>
            <a:ext cx="1008112" cy="1008112"/>
          </a:xfrm>
          <a:prstGeom prst="ellipse">
            <a:avLst/>
          </a:prstGeom>
          <a:solidFill>
            <a:srgbClr val="1B9586">
              <a:alpha val="60000"/>
            </a:srgbClr>
          </a:solidFill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619FB2-A94C-4106-B96E-39A9EE3A6176}"/>
              </a:ext>
            </a:extLst>
          </p:cNvPr>
          <p:cNvCxnSpPr>
            <a:cxnSpLocks/>
          </p:cNvCxnSpPr>
          <p:nvPr/>
        </p:nvCxnSpPr>
        <p:spPr>
          <a:xfrm>
            <a:off x="4984300" y="4602523"/>
            <a:ext cx="1975796" cy="471370"/>
          </a:xfrm>
          <a:prstGeom prst="line">
            <a:avLst/>
          </a:prstGeom>
          <a:ln w="25400">
            <a:solidFill>
              <a:srgbClr val="1B958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DEFF2A-5C2B-4A5E-985A-52577D3E6AB3}"/>
              </a:ext>
            </a:extLst>
          </p:cNvPr>
          <p:cNvCxnSpPr>
            <a:cxnSpLocks/>
          </p:cNvCxnSpPr>
          <p:nvPr/>
        </p:nvCxnSpPr>
        <p:spPr>
          <a:xfrm flipV="1">
            <a:off x="6960096" y="4714155"/>
            <a:ext cx="1201701" cy="359739"/>
          </a:xfrm>
          <a:prstGeom prst="line">
            <a:avLst/>
          </a:prstGeom>
          <a:ln w="25400">
            <a:solidFill>
              <a:srgbClr val="1B958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6684CE-4272-4D38-80EE-9DD8506F02C9}"/>
              </a:ext>
            </a:extLst>
          </p:cNvPr>
          <p:cNvSpPr txBox="1"/>
          <p:nvPr/>
        </p:nvSpPr>
        <p:spPr>
          <a:xfrm>
            <a:off x="6559630" y="749853"/>
            <a:ext cx="525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측정한 값을 클라우드로 전송</a:t>
            </a:r>
          </a:p>
        </p:txBody>
      </p:sp>
    </p:spTree>
    <p:extLst>
      <p:ext uri="{BB962C8B-B14F-4D97-AF65-F5344CB8AC3E}">
        <p14:creationId xmlns:p14="http://schemas.microsoft.com/office/powerpoint/2010/main" val="25814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5FBE5F4-F990-4305-9DAA-78AC207D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5" b="90433" l="9591" r="89876">
                        <a14:foregroundMark x1="38366" y1="89977" x2="47780" y2="89977"/>
                        <a14:foregroundMark x1="47780" y1="89977" x2="56483" y2="90433"/>
                        <a14:foregroundMark x1="9947" y1="53303" x2="9591" y2="52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692696"/>
            <a:ext cx="7557560" cy="589301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6CB750-7C9F-497B-8988-D0E49CB8D9F1}"/>
              </a:ext>
            </a:extLst>
          </p:cNvPr>
          <p:cNvSpPr/>
          <p:nvPr/>
        </p:nvSpPr>
        <p:spPr>
          <a:xfrm>
            <a:off x="10204717" y="6525344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3FB8DF-84D8-4A48-907F-70054AD4A2CC}"/>
              </a:ext>
            </a:extLst>
          </p:cNvPr>
          <p:cNvGrpSpPr/>
          <p:nvPr/>
        </p:nvGrpSpPr>
        <p:grpSpPr>
          <a:xfrm>
            <a:off x="9408368" y="-1"/>
            <a:ext cx="2783632" cy="2783632"/>
            <a:chOff x="9408368" y="-1"/>
            <a:chExt cx="2783632" cy="2783632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3849C689-0B30-427E-87B3-57BEF40DC2D3}"/>
                </a:ext>
              </a:extLst>
            </p:cNvPr>
            <p:cNvSpPr/>
            <p:nvPr/>
          </p:nvSpPr>
          <p:spPr>
            <a:xfrm rot="10800000">
              <a:off x="9408368" y="-1"/>
              <a:ext cx="2783632" cy="2783632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67DBEE-838B-428A-AFDB-0E59461D7A70}"/>
                </a:ext>
              </a:extLst>
            </p:cNvPr>
            <p:cNvSpPr txBox="1"/>
            <p:nvPr/>
          </p:nvSpPr>
          <p:spPr>
            <a:xfrm>
              <a:off x="10727822" y="817073"/>
              <a:ext cx="13448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상단부</a:t>
              </a:r>
              <a:endPara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30AFB7-EC88-4BF1-BAA2-B35DE59BD0DA}"/>
                </a:ext>
              </a:extLst>
            </p:cNvPr>
            <p:cNvSpPr txBox="1"/>
            <p:nvPr/>
          </p:nvSpPr>
          <p:spPr>
            <a:xfrm>
              <a:off x="10727822" y="296557"/>
              <a:ext cx="13448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측정기</a:t>
              </a:r>
              <a:endPara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CD819E-5521-40B4-9C3D-07411208F680}"/>
              </a:ext>
            </a:extLst>
          </p:cNvPr>
          <p:cNvSpPr txBox="1"/>
          <p:nvPr/>
        </p:nvSpPr>
        <p:spPr>
          <a:xfrm>
            <a:off x="7832369" y="2467334"/>
            <a:ext cx="352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프로그램 신호를 전송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589E3-CF4A-49FB-890F-CF2F99EF118C}"/>
              </a:ext>
            </a:extLst>
          </p:cNvPr>
          <p:cNvSpPr txBox="1"/>
          <p:nvPr/>
        </p:nvSpPr>
        <p:spPr>
          <a:xfrm>
            <a:off x="7885890" y="2941620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프로토콜 대체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EB7622-27C7-4642-8032-3BE8DED24783}"/>
              </a:ext>
            </a:extLst>
          </p:cNvPr>
          <p:cNvSpPr/>
          <p:nvPr/>
        </p:nvSpPr>
        <p:spPr>
          <a:xfrm>
            <a:off x="5554431" y="2467334"/>
            <a:ext cx="1008112" cy="1008112"/>
          </a:xfrm>
          <a:prstGeom prst="ellipse">
            <a:avLst/>
          </a:prstGeom>
          <a:solidFill>
            <a:srgbClr val="1B9586">
              <a:alpha val="60000"/>
            </a:srgbClr>
          </a:solidFill>
          <a:ln w="317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설명선: 굽은 선(테두리 없음) 15">
            <a:extLst>
              <a:ext uri="{FF2B5EF4-FFF2-40B4-BE49-F238E27FC236}">
                <a16:creationId xmlns:a16="http://schemas.microsoft.com/office/drawing/2014/main" id="{A242B9E9-FBA5-4C98-83B6-D407E0292CCF}"/>
              </a:ext>
            </a:extLst>
          </p:cNvPr>
          <p:cNvSpPr/>
          <p:nvPr/>
        </p:nvSpPr>
        <p:spPr>
          <a:xfrm>
            <a:off x="7885890" y="1690848"/>
            <a:ext cx="2088232" cy="602820"/>
          </a:xfrm>
          <a:prstGeom prst="callout2">
            <a:avLst>
              <a:gd name="adj1" fmla="val 50496"/>
              <a:gd name="adj2" fmla="val -9028"/>
              <a:gd name="adj3" fmla="val 54172"/>
              <a:gd name="adj4" fmla="val -26378"/>
              <a:gd name="adj5" fmla="val 174840"/>
              <a:gd name="adj6" fmla="val -67155"/>
            </a:avLst>
          </a:prstGeom>
          <a:solidFill>
            <a:srgbClr val="1B9586"/>
          </a:solidFill>
          <a:ln>
            <a:solidFill>
              <a:srgbClr val="1B958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리모콘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송신기</a:t>
            </a:r>
          </a:p>
        </p:txBody>
      </p:sp>
    </p:spTree>
    <p:extLst>
      <p:ext uri="{BB962C8B-B14F-4D97-AF65-F5344CB8AC3E}">
        <p14:creationId xmlns:p14="http://schemas.microsoft.com/office/powerpoint/2010/main" val="19722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E68A42-90B8-4254-A9D0-21DBBE3FB348}"/>
              </a:ext>
            </a:extLst>
          </p:cNvPr>
          <p:cNvGrpSpPr/>
          <p:nvPr/>
        </p:nvGrpSpPr>
        <p:grpSpPr>
          <a:xfrm>
            <a:off x="839416" y="-2403648"/>
            <a:ext cx="10032456" cy="11120504"/>
            <a:chOff x="2692702" y="-2331640"/>
            <a:chExt cx="9024344" cy="111205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2094D-2B79-4C2A-8CAD-D3E9551E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9850" r="90150">
                          <a14:foregroundMark x1="20985" y1="35833" x2="25268" y2="35938"/>
                          <a14:foregroundMark x1="89936" y1="37188" x2="90150" y2="39167"/>
                          <a14:foregroundMark x1="12420" y1="38438" x2="12420" y2="38438"/>
                          <a14:foregroundMark x1="13276" y1="24479" x2="13276" y2="26771"/>
                          <a14:foregroundMark x1="26767" y1="15521" x2="26767" y2="15703"/>
                          <a14:foregroundMark x1="11349" y1="33750" x2="11443" y2="34205"/>
                          <a14:foregroundMark x1="11991" y1="36886" x2="11991" y2="37292"/>
                          <a14:foregroundMark x1="11934" y1="36856" x2="11991" y2="37500"/>
                          <a14:foregroundMark x1="12065" y1="36995" x2="11777" y2="38021"/>
                          <a14:foregroundMark x1="33191" y1="48021" x2="33191" y2="48021"/>
                          <a14:foregroundMark x1="31692" y1="47604" x2="31692" y2="47604"/>
                          <a14:foregroundMark x1="14133" y1="37292" x2="14347" y2="37917"/>
                          <a14:foregroundMark x1="16060" y1="35938" x2="16488" y2="35938"/>
                          <a14:foregroundMark x1="14561" y1="34792" x2="16274" y2="35729"/>
                          <a14:foregroundMark x1="11135" y1="34896" x2="12420" y2="35833"/>
                          <a14:foregroundMark x1="12848" y1="34271" x2="13490" y2="35104"/>
                          <a14:foregroundMark x1="12206" y1="35521" x2="12206" y2="36563"/>
                          <a14:foregroundMark x1="17345" y1="36042" x2="19058" y2="37396"/>
                          <a14:foregroundMark x1="18844" y1="37396" x2="21842" y2="38125"/>
                          <a14:foregroundMark x1="19272" y1="38229" x2="23340" y2="38125"/>
                          <a14:foregroundMark x1="19914" y1="38646" x2="23555" y2="38646"/>
                          <a14:foregroundMark x1="13704" y1="38542" x2="19272" y2="38542"/>
                          <a14:foregroundMark x1="12206" y1="34375" x2="13704" y2="35313"/>
                          <a14:foregroundMark x1="12634" y1="33333" x2="13919" y2="36042"/>
                          <a14:foregroundMark x1="12420" y1="33229" x2="15418" y2="37917"/>
                          <a14:foregroundMark x1="25482" y1="36875" x2="31478" y2="37396"/>
                          <a14:backgroundMark x1="33619" y1="46042" x2="33619" y2="46042"/>
                          <a14:backgroundMark x1="28480" y1="43229" x2="28480" y2="43229"/>
                          <a14:backgroundMark x1="27623" y1="41563" x2="29550" y2="42813"/>
                          <a14:backgroundMark x1="28694" y1="43958" x2="28694" y2="44792"/>
                          <a14:backgroundMark x1="29550" y1="44375" x2="29550" y2="44896"/>
                          <a14:backgroundMark x1="77944" y1="52396" x2="77944" y2="52396"/>
                          <a14:backgroundMark x1="27409" y1="15729" x2="26124" y2="23333"/>
                          <a14:backgroundMark x1="26124" y1="21979" x2="25054" y2="23646"/>
                          <a14:backgroundMark x1="25910" y1="23646" x2="25268" y2="23958"/>
                          <a14:backgroundMark x1="29336" y1="45729" x2="31263" y2="46875"/>
                          <a14:backgroundMark x1="30193" y1="47917" x2="30193" y2="47917"/>
                          <a14:backgroundMark x1="31692" y1="47917" x2="31692" y2="479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6307385" y="-2331640"/>
              <a:ext cx="5409661" cy="1112050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A17EE58-1F0B-4FD2-9A90-0E9FA238C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351" r="90150">
                          <a14:foregroundMark x1="9422" y1="50521" x2="9422" y2="50521"/>
                          <a14:foregroundMark x1="8565" y1="48021" x2="8779" y2="50625"/>
                          <a14:foregroundMark x1="10707" y1="47188" x2="10707" y2="48438"/>
                          <a14:foregroundMark x1="89936" y1="49063" x2="90150" y2="50208"/>
                          <a14:backgroundMark x1="20557" y1="58958" x2="21842" y2="60521"/>
                          <a14:backgroundMark x1="25696" y1="55104" x2="26981" y2="55833"/>
                          <a14:backgroundMark x1="33405" y1="53438" x2="34904" y2="53958"/>
                          <a14:backgroundMark x1="38330" y1="50938" x2="39400" y2="51667"/>
                          <a14:backgroundMark x1="44540" y1="60104" x2="46039" y2="61146"/>
                          <a14:backgroundMark x1="54604" y1="59375" x2="56959" y2="60938"/>
                          <a14:backgroundMark x1="65525" y1="60521" x2="57173" y2="56563"/>
                          <a14:backgroundMark x1="68951" y1="56042" x2="55675" y2="49167"/>
                          <a14:backgroundMark x1="48822" y1="46354" x2="48822" y2="46354"/>
                          <a14:backgroundMark x1="45610" y1="49375" x2="45610" y2="49375"/>
                          <a14:backgroundMark x1="34690" y1="44479" x2="34690" y2="44479"/>
                          <a14:backgroundMark x1="59529" y1="46250" x2="54390" y2="43333"/>
                          <a14:backgroundMark x1="43469" y1="43021" x2="41756" y2="41667"/>
                          <a14:backgroundMark x1="67238" y1="45104" x2="67238" y2="45104"/>
                          <a14:backgroundMark x1="71520" y1="42292" x2="71520" y2="42292"/>
                          <a14:backgroundMark x1="75803" y1="39688" x2="75803" y2="396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94685">
              <a:off x="4746657" y="-148875"/>
              <a:ext cx="3838484" cy="789067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E2858AF-A310-4B36-9AB4-4791CC081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8565" r="89936">
                          <a14:foregroundMark x1="12206" y1="46979" x2="12206" y2="46979"/>
                          <a14:foregroundMark x1="9208" y1="46146" x2="9208" y2="46146"/>
                          <a14:foregroundMark x1="8565" y1="54375" x2="8565" y2="54375"/>
                          <a14:backgroundMark x1="25696" y1="50208" x2="25696" y2="50208"/>
                          <a14:backgroundMark x1="68308" y1="61354" x2="68308" y2="613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94685">
              <a:off x="2692702" y="-927455"/>
              <a:ext cx="3838484" cy="7890674"/>
            </a:xfrm>
            <a:prstGeom prst="rect">
              <a:avLst/>
            </a:prstGeom>
          </p:spPr>
        </p:pic>
      </p:grp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A374ECB-0D28-4136-8C83-4C7145377DBA}"/>
              </a:ext>
            </a:extLst>
          </p:cNvPr>
          <p:cNvSpPr/>
          <p:nvPr/>
        </p:nvSpPr>
        <p:spPr>
          <a:xfrm rot="5400000">
            <a:off x="0" y="0"/>
            <a:ext cx="2783632" cy="2783632"/>
          </a:xfrm>
          <a:prstGeom prst="rtTriangle">
            <a:avLst/>
          </a:prstGeom>
          <a:solidFill>
            <a:srgbClr val="FD7F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A1794-CC0E-4D82-8B6F-F2970942AD26}"/>
              </a:ext>
            </a:extLst>
          </p:cNvPr>
          <p:cNvSpPr txBox="1"/>
          <p:nvPr/>
        </p:nvSpPr>
        <p:spPr>
          <a:xfrm>
            <a:off x="-72118" y="476672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프린팅    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D0D61-7976-4C39-AB91-00211F80946F}"/>
              </a:ext>
            </a:extLst>
          </p:cNvPr>
          <p:cNvSpPr txBox="1"/>
          <p:nvPr/>
        </p:nvSpPr>
        <p:spPr>
          <a:xfrm>
            <a:off x="6867099" y="809745"/>
            <a:ext cx="5330581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3D </a:t>
            </a:r>
            <a:r>
              <a:rPr lang="ko-KR" altLang="en-US" sz="3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프린팅 후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측정기 모형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BF031E-C551-415F-A373-4F59520A9949}"/>
              </a:ext>
            </a:extLst>
          </p:cNvPr>
          <p:cNvSpPr/>
          <p:nvPr/>
        </p:nvSpPr>
        <p:spPr>
          <a:xfrm>
            <a:off x="10204717" y="6525344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0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AE9CF3-B7F7-46C9-9C1B-059949CD321E}"/>
              </a:ext>
            </a:extLst>
          </p:cNvPr>
          <p:cNvSpPr/>
          <p:nvPr/>
        </p:nvSpPr>
        <p:spPr>
          <a:xfrm>
            <a:off x="10202313" y="6525344"/>
            <a:ext cx="19223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318BF5B-FF06-429C-81FE-17CC3B7EA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82" y="857501"/>
            <a:ext cx="8660618" cy="5431923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0" y="0"/>
            <a:ext cx="2783632" cy="2783632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0" y="689833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490A04-2273-4E8B-932F-81CE50ADFC4D}"/>
              </a:ext>
            </a:extLst>
          </p:cNvPr>
          <p:cNvGrpSpPr/>
          <p:nvPr/>
        </p:nvGrpSpPr>
        <p:grpSpPr>
          <a:xfrm>
            <a:off x="263352" y="2708920"/>
            <a:ext cx="3813144" cy="2282845"/>
            <a:chOff x="263352" y="3043168"/>
            <a:chExt cx="3813144" cy="22828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0138F-7654-4F53-B6D2-A3E03D466D9A}"/>
                </a:ext>
              </a:extLst>
            </p:cNvPr>
            <p:cNvSpPr txBox="1"/>
            <p:nvPr/>
          </p:nvSpPr>
          <p:spPr>
            <a:xfrm>
              <a:off x="263352" y="3043168"/>
              <a:ext cx="3525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센서 측정 값을 클라우드 전송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9003CF-F974-4F21-BA88-83D242457A1F}"/>
                </a:ext>
              </a:extLst>
            </p:cNvPr>
            <p:cNvSpPr txBox="1"/>
            <p:nvPr/>
          </p:nvSpPr>
          <p:spPr>
            <a:xfrm>
              <a:off x="263352" y="3623228"/>
              <a:ext cx="3525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lang="en-US" altLang="ko-KR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 및 오류 검출 과정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35BECD-9942-432E-ABC0-6313FE8744B9}"/>
                </a:ext>
              </a:extLst>
            </p:cNvPr>
            <p:cNvSpPr txBox="1"/>
            <p:nvPr/>
          </p:nvSpPr>
          <p:spPr>
            <a:xfrm>
              <a:off x="551384" y="4033351"/>
              <a:ext cx="352511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Field1 : 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강의실 조도</a:t>
              </a:r>
              <a:endPara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Field2 : 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강의실 미세먼지</a:t>
              </a:r>
              <a:endPara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Field3 : 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강의실 온도</a:t>
              </a:r>
              <a:endPara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Field4 : </a:t>
              </a:r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강의실 습도</a:t>
              </a:r>
              <a:r>
                <a:rPr lang="en-US" altLang="ko-KR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endPara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6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065D8BA-AB7D-44EC-BD19-2AA7693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" y="-7280"/>
            <a:ext cx="9142684" cy="686527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6CB750-7C9F-497B-8988-D0E49CB8D9F1}"/>
              </a:ext>
            </a:extLst>
          </p:cNvPr>
          <p:cNvSpPr/>
          <p:nvPr/>
        </p:nvSpPr>
        <p:spPr>
          <a:xfrm>
            <a:off x="10204717" y="6525344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3FB8DF-84D8-4A48-907F-70054AD4A2CC}"/>
              </a:ext>
            </a:extLst>
          </p:cNvPr>
          <p:cNvGrpSpPr/>
          <p:nvPr/>
        </p:nvGrpSpPr>
        <p:grpSpPr>
          <a:xfrm>
            <a:off x="9408368" y="-1"/>
            <a:ext cx="2855502" cy="2783632"/>
            <a:chOff x="9408368" y="-1"/>
            <a:chExt cx="2855502" cy="2783632"/>
          </a:xfrm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3849C689-0B30-427E-87B3-57BEF40DC2D3}"/>
                </a:ext>
              </a:extLst>
            </p:cNvPr>
            <p:cNvSpPr/>
            <p:nvPr/>
          </p:nvSpPr>
          <p:spPr>
            <a:xfrm rot="10800000">
              <a:off x="9408368" y="-1"/>
              <a:ext cx="2783632" cy="2783632"/>
            </a:xfrm>
            <a:prstGeom prst="rt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67DBEE-838B-428A-AFDB-0E59461D7A70}"/>
                </a:ext>
              </a:extLst>
            </p:cNvPr>
            <p:cNvSpPr txBox="1"/>
            <p:nvPr/>
          </p:nvSpPr>
          <p:spPr>
            <a:xfrm>
              <a:off x="10465317" y="639585"/>
              <a:ext cx="17985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28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인터</a:t>
              </a:r>
              <a:endPara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페이스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30AFB7-EC88-4BF1-BAA2-B35DE59BD0DA}"/>
                </a:ext>
              </a:extLst>
            </p:cNvPr>
            <p:cNvSpPr txBox="1"/>
            <p:nvPr/>
          </p:nvSpPr>
          <p:spPr>
            <a:xfrm>
              <a:off x="10692172" y="172348"/>
              <a:ext cx="1344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CD819E-5521-40B4-9C3D-07411208F680}"/>
              </a:ext>
            </a:extLst>
          </p:cNvPr>
          <p:cNvSpPr txBox="1"/>
          <p:nvPr/>
        </p:nvSpPr>
        <p:spPr>
          <a:xfrm>
            <a:off x="8692076" y="2741565"/>
            <a:ext cx="352511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수동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선택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수업 </a:t>
            </a:r>
            <a:r>
              <a:rPr lang="en-US" altLang="ko-KR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</a:t>
            </a:r>
            <a:r>
              <a:rPr lang="ko-KR" altLang="en-US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분전</a:t>
            </a:r>
            <a:r>
              <a:rPr lang="en-US" altLang="ko-KR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1B9586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 환경 조절</a:t>
            </a:r>
            <a:endParaRPr lang="en-US" altLang="ko-KR" sz="2000" dirty="0">
              <a:solidFill>
                <a:srgbClr val="1B9586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자동의 경우 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마다 강의실 상태를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589E3-CF4A-49FB-890F-CF2F99EF118C}"/>
              </a:ext>
            </a:extLst>
          </p:cNvPr>
          <p:cNvSpPr txBox="1"/>
          <p:nvPr/>
        </p:nvSpPr>
        <p:spPr>
          <a:xfrm>
            <a:off x="8703111" y="4711335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학교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빌딩 등 장소를 선택</a:t>
            </a:r>
          </a:p>
        </p:txBody>
      </p:sp>
    </p:spTree>
    <p:extLst>
      <p:ext uri="{BB962C8B-B14F-4D97-AF65-F5344CB8AC3E}">
        <p14:creationId xmlns:p14="http://schemas.microsoft.com/office/powerpoint/2010/main" val="35287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C6168F0-FAC4-4CF4-A5D8-4BF2AE53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37453" cy="685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6CB750-7C9F-497B-8988-D0E49CB8D9F1}"/>
              </a:ext>
            </a:extLst>
          </p:cNvPr>
          <p:cNvSpPr/>
          <p:nvPr/>
        </p:nvSpPr>
        <p:spPr>
          <a:xfrm>
            <a:off x="10202313" y="6525344"/>
            <a:ext cx="19223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7PG.HIGH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3FB8DF-84D8-4A48-907F-70054AD4A2CC}"/>
              </a:ext>
            </a:extLst>
          </p:cNvPr>
          <p:cNvGrpSpPr/>
          <p:nvPr/>
        </p:nvGrpSpPr>
        <p:grpSpPr>
          <a:xfrm>
            <a:off x="9408368" y="-1"/>
            <a:ext cx="2808312" cy="2783632"/>
            <a:chOff x="9408368" y="-1"/>
            <a:chExt cx="2808312" cy="2783632"/>
          </a:xfrm>
          <a:solidFill>
            <a:srgbClr val="92D050"/>
          </a:solidFill>
        </p:grpSpPr>
        <p:sp>
          <p:nvSpPr>
            <p:cNvPr id="3" name="직각 삼각형 2">
              <a:extLst>
                <a:ext uri="{FF2B5EF4-FFF2-40B4-BE49-F238E27FC236}">
                  <a16:creationId xmlns:a16="http://schemas.microsoft.com/office/drawing/2014/main" id="{3849C689-0B30-427E-87B3-57BEF40DC2D3}"/>
                </a:ext>
              </a:extLst>
            </p:cNvPr>
            <p:cNvSpPr/>
            <p:nvPr/>
          </p:nvSpPr>
          <p:spPr>
            <a:xfrm rot="10800000">
              <a:off x="9408368" y="-1"/>
              <a:ext cx="2783632" cy="278363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67DBEE-838B-428A-AFDB-0E59461D7A70}"/>
                </a:ext>
              </a:extLst>
            </p:cNvPr>
            <p:cNvSpPr txBox="1"/>
            <p:nvPr/>
          </p:nvSpPr>
          <p:spPr>
            <a:xfrm>
              <a:off x="10418127" y="606984"/>
              <a:ext cx="17985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데이터</a:t>
              </a:r>
              <a:endPara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베이스</a:t>
              </a:r>
              <a:endPara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30AFB7-EC88-4BF1-BAA2-B35DE59BD0DA}"/>
                </a:ext>
              </a:extLst>
            </p:cNvPr>
            <p:cNvSpPr txBox="1"/>
            <p:nvPr/>
          </p:nvSpPr>
          <p:spPr>
            <a:xfrm>
              <a:off x="10776520" y="148378"/>
              <a:ext cx="134484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CD819E-5521-40B4-9C3D-07411208F680}"/>
              </a:ext>
            </a:extLst>
          </p:cNvPr>
          <p:cNvSpPr txBox="1"/>
          <p:nvPr/>
        </p:nvSpPr>
        <p:spPr>
          <a:xfrm>
            <a:off x="8659695" y="3068960"/>
            <a:ext cx="352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학교내 모든 시간표를 등록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589E3-CF4A-49FB-890F-CF2F99EF118C}"/>
              </a:ext>
            </a:extLst>
          </p:cNvPr>
          <p:cNvSpPr txBox="1"/>
          <p:nvPr/>
        </p:nvSpPr>
        <p:spPr>
          <a:xfrm>
            <a:off x="8596250" y="3581915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수업코드는 중복 될 수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없음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1030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73360" y="-73360"/>
            <a:ext cx="2924944" cy="3071664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-312712" y="764704"/>
            <a:ext cx="25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첨부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B892A3-DDF4-4F71-B9E9-50D5F5F5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08" y="354798"/>
            <a:ext cx="7785715" cy="6148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A5CBFA-4BBA-4603-8896-544871A08279}"/>
              </a:ext>
            </a:extLst>
          </p:cNvPr>
          <p:cNvSpPr txBox="1"/>
          <p:nvPr/>
        </p:nvSpPr>
        <p:spPr>
          <a:xfrm>
            <a:off x="191344" y="3250181"/>
            <a:ext cx="428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측정기로 측정 후 클라우드 전송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65FB3-5812-40FA-A163-15F6734B7364}"/>
              </a:ext>
            </a:extLst>
          </p:cNvPr>
          <p:cNvSpPr txBox="1"/>
          <p:nvPr/>
        </p:nvSpPr>
        <p:spPr>
          <a:xfrm>
            <a:off x="119336" y="3779748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환경정보를 측정 및 오류 검출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61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73360" y="-73360"/>
            <a:ext cx="2924944" cy="3071664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-312712" y="764704"/>
            <a:ext cx="25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첨부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4E0F43-DB3A-4E29-8168-9B6F7CCE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2" y="143688"/>
            <a:ext cx="6272280" cy="31959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A0B9FF-E5A8-4020-86E2-23F73F49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39" y="3545383"/>
            <a:ext cx="6278093" cy="3195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15124-53A3-4C81-AD68-A18E6A26D84B}"/>
              </a:ext>
            </a:extLst>
          </p:cNvPr>
          <p:cNvSpPr txBox="1"/>
          <p:nvPr/>
        </p:nvSpPr>
        <p:spPr>
          <a:xfrm>
            <a:off x="908009" y="1887320"/>
            <a:ext cx="428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관리 시스템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F74AF-0779-4C76-906F-B1B759569726}"/>
              </a:ext>
            </a:extLst>
          </p:cNvPr>
          <p:cNvSpPr txBox="1"/>
          <p:nvPr/>
        </p:nvSpPr>
        <p:spPr>
          <a:xfrm>
            <a:off x="0" y="5502213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예시로 학교로 진행하였습니다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F7E5FD-67BB-43F0-8C29-2D55029635F7}"/>
              </a:ext>
            </a:extLst>
          </p:cNvPr>
          <p:cNvSpPr txBox="1"/>
          <p:nvPr/>
        </p:nvSpPr>
        <p:spPr>
          <a:xfrm>
            <a:off x="-672752" y="3079319"/>
            <a:ext cx="696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효율성을 상승 시킬 수 있는 최적의 환경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C8E93-DA36-4026-AE68-F562476A72D9}"/>
              </a:ext>
            </a:extLst>
          </p:cNvPr>
          <p:cNvSpPr txBox="1"/>
          <p:nvPr/>
        </p:nvSpPr>
        <p:spPr>
          <a:xfrm>
            <a:off x="407368" y="3635985"/>
            <a:ext cx="6963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Health Check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반복적인 측정으로 정확한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제공 및 신속한 대처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89B8AF-70F1-47A1-9F8C-6C099996E711}"/>
              </a:ext>
            </a:extLst>
          </p:cNvPr>
          <p:cNvSpPr txBox="1"/>
          <p:nvPr/>
        </p:nvSpPr>
        <p:spPr>
          <a:xfrm>
            <a:off x="0" y="6290353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수동 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 자동 모드 선택 가능 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6AE93-91B0-4FC3-A555-3E5533DF52CD}"/>
              </a:ext>
            </a:extLst>
          </p:cNvPr>
          <p:cNvSpPr txBox="1"/>
          <p:nvPr/>
        </p:nvSpPr>
        <p:spPr>
          <a:xfrm>
            <a:off x="230426" y="5877272"/>
            <a:ext cx="4209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학교</a:t>
            </a:r>
            <a:r>
              <a:rPr lang="en-US" altLang="ko-KR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/ </a:t>
            </a:r>
            <a:r>
              <a:rPr lang="ko-KR" altLang="en-US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공사장 </a:t>
            </a:r>
            <a:r>
              <a:rPr lang="en-US" altLang="ko-KR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빌딩 선택 가능 </a:t>
            </a:r>
            <a:r>
              <a:rPr lang="en-US" altLang="ko-KR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기준 값 변화 있음</a:t>
            </a:r>
            <a:r>
              <a:rPr lang="en-US" altLang="ko-KR" sz="14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30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, ì¸µ, ê°êµ¬, ì¥ë´ì, ì¸íë¦¬ì´ ëìì¸, ë¨í, ë§ë£¨, ë£¸, íì´ë¸, ì°½ë¬¸, ê¹ ê°">
            <a:extLst>
              <a:ext uri="{FF2B5EF4-FFF2-40B4-BE49-F238E27FC236}">
                <a16:creationId xmlns:a16="http://schemas.microsoft.com/office/drawing/2014/main" id="{BE21F5D5-170E-4E35-A1CB-A5D4A1AA4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r="24386"/>
          <a:stretch/>
        </p:blipFill>
        <p:spPr bwMode="auto">
          <a:xfrm>
            <a:off x="0" y="-1"/>
            <a:ext cx="4503908" cy="68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699DDE-A661-425C-A3E3-4FF1A6A54342}"/>
              </a:ext>
            </a:extLst>
          </p:cNvPr>
          <p:cNvSpPr/>
          <p:nvPr/>
        </p:nvSpPr>
        <p:spPr>
          <a:xfrm>
            <a:off x="0" y="0"/>
            <a:ext cx="4503908" cy="6858000"/>
          </a:xfrm>
          <a:prstGeom prst="rect">
            <a:avLst/>
          </a:prstGeom>
          <a:solidFill>
            <a:srgbClr val="262626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A210DA-01FF-4C24-B762-817FCA932956}"/>
              </a:ext>
            </a:extLst>
          </p:cNvPr>
          <p:cNvGrpSpPr/>
          <p:nvPr/>
        </p:nvGrpSpPr>
        <p:grpSpPr>
          <a:xfrm>
            <a:off x="826851" y="1259731"/>
            <a:ext cx="2850205" cy="4338537"/>
            <a:chOff x="3929974" y="1259731"/>
            <a:chExt cx="4338537" cy="433853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8F2F9FB-F2FA-423A-8FC3-D59D8A1C13A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FDCEEFD-128C-4410-8906-F15BC4AD0D03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C699DB1-3C49-44C9-B986-51E17FFAB2EF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49904B3-B22A-406D-8167-3DB8128DE88F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B89885A-03DD-4DDC-84DE-A104B9D0FA4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F167D9C8-47B9-4AD3-BF24-37D6D65423D9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5E879E8-F835-49F0-98A4-D67FAF6C5C1F}"/>
              </a:ext>
            </a:extLst>
          </p:cNvPr>
          <p:cNvSpPr txBox="1"/>
          <p:nvPr/>
        </p:nvSpPr>
        <p:spPr>
          <a:xfrm>
            <a:off x="229573" y="2780928"/>
            <a:ext cx="4044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 </a:t>
            </a:r>
            <a:r>
              <a:rPr lang="ko-KR" altLang="en-US" sz="5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례</a:t>
            </a:r>
            <a:endParaRPr lang="ko-KR" altLang="en-US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1F387BE-DC28-48B3-B100-B7FE3F29932D}"/>
              </a:ext>
            </a:extLst>
          </p:cNvPr>
          <p:cNvGrpSpPr/>
          <p:nvPr/>
        </p:nvGrpSpPr>
        <p:grpSpPr>
          <a:xfrm>
            <a:off x="5752720" y="1196752"/>
            <a:ext cx="686559" cy="655352"/>
            <a:chOff x="3929974" y="1259731"/>
            <a:chExt cx="4338537" cy="4338537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78FE1F1-5160-4147-9EE6-84D3749E9D28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1526207-24DB-4B5D-ABEA-EF0DEA5331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3B3B463-B07B-480A-A1C7-D7DEF8FB28FD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E6602A4-7E31-40E1-97CD-5EC527A211DA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BDBE4E7-37A1-4989-B6C8-3EA56C0739BD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28F9270-D7D8-4682-9CC8-B582F301FDE6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CF45AD-44A1-4F49-A096-B48076C63F05}"/>
              </a:ext>
            </a:extLst>
          </p:cNvPr>
          <p:cNvSpPr txBox="1"/>
          <p:nvPr/>
        </p:nvSpPr>
        <p:spPr>
          <a:xfrm>
            <a:off x="5889726" y="1232041"/>
            <a:ext cx="41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3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E20B31C-B468-477C-B6FE-1BC5C0B2FD5C}"/>
              </a:ext>
            </a:extLst>
          </p:cNvPr>
          <p:cNvGrpSpPr/>
          <p:nvPr/>
        </p:nvGrpSpPr>
        <p:grpSpPr>
          <a:xfrm>
            <a:off x="5752720" y="2276872"/>
            <a:ext cx="686559" cy="655352"/>
            <a:chOff x="3929974" y="1259731"/>
            <a:chExt cx="4338537" cy="4338537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93BBE61-0F46-4997-A0C5-9FA1FC5E6FDF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F367948-B320-497B-A154-1C3A3AA6768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FBEB9D0-2C0E-4F3E-AB39-A8E535B0520A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2538FAD-C00D-4806-9AF5-621F719201F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553B0960-07A5-4AD0-90E3-93D1D9BA8DB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B38DE54-8529-4166-9AFC-266846ADB5AC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C4F48E3-3E9C-4F65-B042-A1710292434F}"/>
              </a:ext>
            </a:extLst>
          </p:cNvPr>
          <p:cNvSpPr txBox="1"/>
          <p:nvPr/>
        </p:nvSpPr>
        <p:spPr>
          <a:xfrm>
            <a:off x="5889726" y="2312161"/>
            <a:ext cx="41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3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9D664B5-93A8-473F-9A8D-F409F739CC45}"/>
              </a:ext>
            </a:extLst>
          </p:cNvPr>
          <p:cNvGrpSpPr/>
          <p:nvPr/>
        </p:nvGrpSpPr>
        <p:grpSpPr>
          <a:xfrm>
            <a:off x="5752720" y="3429000"/>
            <a:ext cx="686559" cy="655352"/>
            <a:chOff x="3929974" y="1259731"/>
            <a:chExt cx="4338537" cy="4338537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7F7944F-F0D9-4863-B144-CD083441410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79C618A-C489-42E8-BF54-526FE7F58FEF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DB5520E-0E71-43AD-84D5-BF247DC2D15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168DCA51-5565-4804-9311-64C129055680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F7F0800-8DBF-4363-8AA7-FD25A4894E1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AFD6A9FC-F88D-4557-B089-879006664DD0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38EF860-5E7F-414F-9C17-E21063812290}"/>
              </a:ext>
            </a:extLst>
          </p:cNvPr>
          <p:cNvSpPr txBox="1"/>
          <p:nvPr/>
        </p:nvSpPr>
        <p:spPr>
          <a:xfrm>
            <a:off x="5889726" y="3464289"/>
            <a:ext cx="41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3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E9156AE-3C06-4DCE-84B8-3ADB007F6FED}"/>
              </a:ext>
            </a:extLst>
          </p:cNvPr>
          <p:cNvGrpSpPr/>
          <p:nvPr/>
        </p:nvGrpSpPr>
        <p:grpSpPr>
          <a:xfrm>
            <a:off x="5752720" y="4617290"/>
            <a:ext cx="686559" cy="655352"/>
            <a:chOff x="3929974" y="1259731"/>
            <a:chExt cx="4338537" cy="4338537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7BD8057-4E40-497F-AC29-08318CE12FB4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6D5E848-FB1A-4F5D-871B-26270F87995F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FB960FC4-ED73-45C9-BDF6-361482DF0294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05104D7-2C80-40D2-BB2A-7E6D8CAAD6DA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4B2FF81-3C39-4966-AF7C-AC943D036744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03DA64B-AAC8-4251-A230-606D100F5744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08A4D6E-29A6-4D23-876F-BB1B40818EE6}"/>
              </a:ext>
            </a:extLst>
          </p:cNvPr>
          <p:cNvSpPr txBox="1"/>
          <p:nvPr/>
        </p:nvSpPr>
        <p:spPr>
          <a:xfrm>
            <a:off x="5889726" y="4652579"/>
            <a:ext cx="41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3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80425D-4003-415E-B35D-BE18DB96314C}"/>
              </a:ext>
            </a:extLst>
          </p:cNvPr>
          <p:cNvSpPr txBox="1"/>
          <p:nvPr/>
        </p:nvSpPr>
        <p:spPr>
          <a:xfrm>
            <a:off x="6713288" y="1196752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제안 배경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935312E-2C8B-4854-8441-564923C90F76}"/>
              </a:ext>
            </a:extLst>
          </p:cNvPr>
          <p:cNvSpPr txBox="1"/>
          <p:nvPr/>
        </p:nvSpPr>
        <p:spPr>
          <a:xfrm>
            <a:off x="6713288" y="2276872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제안 내용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EB26DC-8979-4501-B314-B7F258232C41}"/>
              </a:ext>
            </a:extLst>
          </p:cNvPr>
          <p:cNvSpPr txBox="1"/>
          <p:nvPr/>
        </p:nvSpPr>
        <p:spPr>
          <a:xfrm>
            <a:off x="6713288" y="3429000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과정 및 결과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9402BF-3D9A-4505-AC86-F25EB679C50F}"/>
              </a:ext>
            </a:extLst>
          </p:cNvPr>
          <p:cNvSpPr txBox="1"/>
          <p:nvPr/>
        </p:nvSpPr>
        <p:spPr>
          <a:xfrm>
            <a:off x="6713288" y="4617290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발전 방향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1BF02C2-41F4-4E64-8791-0F11A3136458}"/>
              </a:ext>
            </a:extLst>
          </p:cNvPr>
          <p:cNvSpPr txBox="1"/>
          <p:nvPr/>
        </p:nvSpPr>
        <p:spPr>
          <a:xfrm>
            <a:off x="6713288" y="1566084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배경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8B69282-EBC0-42A8-8740-876127381ABE}"/>
              </a:ext>
            </a:extLst>
          </p:cNvPr>
          <p:cNvSpPr txBox="1"/>
          <p:nvPr/>
        </p:nvSpPr>
        <p:spPr>
          <a:xfrm>
            <a:off x="6713288" y="2620092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란 무엇인가</a:t>
            </a:r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3078C19-84F6-4C55-8022-68D291761DD5}"/>
              </a:ext>
            </a:extLst>
          </p:cNvPr>
          <p:cNvSpPr txBox="1"/>
          <p:nvPr/>
        </p:nvSpPr>
        <p:spPr>
          <a:xfrm>
            <a:off x="6713288" y="3763043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과정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5FD401-F54C-49B6-B881-FD6F9554B786}"/>
              </a:ext>
            </a:extLst>
          </p:cNvPr>
          <p:cNvSpPr txBox="1"/>
          <p:nvPr/>
        </p:nvSpPr>
        <p:spPr>
          <a:xfrm>
            <a:off x="6713288" y="4960355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44B6FB9-AFFD-4BBA-AE53-80A5970CDB19}"/>
              </a:ext>
            </a:extLst>
          </p:cNvPr>
          <p:cNvSpPr/>
          <p:nvPr/>
        </p:nvSpPr>
        <p:spPr>
          <a:xfrm>
            <a:off x="4935374" y="6555112"/>
            <a:ext cx="23407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</a:t>
            </a:r>
            <a:r>
              <a:rPr lang="ko-KR" altLang="en-US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ⓒ </a:t>
            </a:r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Slug. All rights reserved.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8101C9-8ED6-4EF7-95E9-11A864BA26F6}"/>
              </a:ext>
            </a:extLst>
          </p:cNvPr>
          <p:cNvSpPr txBox="1"/>
          <p:nvPr/>
        </p:nvSpPr>
        <p:spPr>
          <a:xfrm>
            <a:off x="6713288" y="2892887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목적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01733A-AD04-4ABC-9E85-8E79E94F752A}"/>
              </a:ext>
            </a:extLst>
          </p:cNvPr>
          <p:cNvSpPr txBox="1"/>
          <p:nvPr/>
        </p:nvSpPr>
        <p:spPr>
          <a:xfrm>
            <a:off x="6713288" y="4026909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 결과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493D58-4C00-4944-B82E-D6439F4D37B2}"/>
              </a:ext>
            </a:extLst>
          </p:cNvPr>
          <p:cNvSpPr txBox="1"/>
          <p:nvPr/>
        </p:nvSpPr>
        <p:spPr>
          <a:xfrm>
            <a:off x="6713288" y="5237354"/>
            <a:ext cx="3688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C.E.O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앞으로의 계획</a:t>
            </a:r>
          </a:p>
        </p:txBody>
      </p:sp>
    </p:spTree>
    <p:extLst>
      <p:ext uri="{BB962C8B-B14F-4D97-AF65-F5344CB8AC3E}">
        <p14:creationId xmlns:p14="http://schemas.microsoft.com/office/powerpoint/2010/main" val="261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73360" y="-73360"/>
            <a:ext cx="2924944" cy="3071664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-312712" y="764704"/>
            <a:ext cx="25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첨부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65004-815A-40AC-8B70-CDC3281DD656}"/>
              </a:ext>
            </a:extLst>
          </p:cNvPr>
          <p:cNvGrpSpPr/>
          <p:nvPr/>
        </p:nvGrpSpPr>
        <p:grpSpPr>
          <a:xfrm>
            <a:off x="2351584" y="793921"/>
            <a:ext cx="8712968" cy="4913576"/>
            <a:chOff x="2711624" y="311394"/>
            <a:chExt cx="8712968" cy="49135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B16A8A-3648-4562-8E55-77249CDFE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224" y="1854895"/>
              <a:ext cx="3312368" cy="33700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0B7003-0833-46EC-BB3E-2B17E9AD0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1624" y="1763556"/>
              <a:ext cx="3427808" cy="3461414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B7129BF2-BAD8-483E-B40A-E0F228480F18}"/>
                </a:ext>
              </a:extLst>
            </p:cNvPr>
            <p:cNvSpPr/>
            <p:nvPr/>
          </p:nvSpPr>
          <p:spPr>
            <a:xfrm>
              <a:off x="6816080" y="3234670"/>
              <a:ext cx="720080" cy="19433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1F5FF1-B8E8-4929-A3A9-B2AA417985A5}"/>
                </a:ext>
              </a:extLst>
            </p:cNvPr>
            <p:cNvSpPr txBox="1"/>
            <p:nvPr/>
          </p:nvSpPr>
          <p:spPr>
            <a:xfrm>
              <a:off x="2711624" y="311394"/>
              <a:ext cx="4286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자동 관리 시스템 예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D1C8D5-6F03-4C25-9123-A89013AF6E30}"/>
                </a:ext>
              </a:extLst>
            </p:cNvPr>
            <p:cNvSpPr txBox="1"/>
            <p:nvPr/>
          </p:nvSpPr>
          <p:spPr>
            <a:xfrm>
              <a:off x="2891644" y="798566"/>
              <a:ext cx="6963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강의실 에어컨 냉방 온도 조절 </a:t>
              </a:r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(23°C -&gt; 25°C) 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03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73360" y="-73360"/>
            <a:ext cx="2924944" cy="3071664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-312712" y="764704"/>
            <a:ext cx="25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첨부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9C8C0D-082C-421A-9AF5-7849C73F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516" y="185418"/>
            <a:ext cx="2228850" cy="2266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0EF07D-832B-497D-B5D5-4AE762CA5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18161"/>
            <a:ext cx="7296150" cy="3790950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804C4CFB-705E-4CBC-9292-BAB77D8793B5}"/>
              </a:ext>
            </a:extLst>
          </p:cNvPr>
          <p:cNvCxnSpPr/>
          <p:nvPr/>
        </p:nvCxnSpPr>
        <p:spPr>
          <a:xfrm rot="5400000" flipH="1" flipV="1">
            <a:off x="8422140" y="3059424"/>
            <a:ext cx="1152128" cy="93610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5986F91-5AFF-494F-B89E-5B6174CEC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2" t="4020" b="2672"/>
          <a:stretch/>
        </p:blipFill>
        <p:spPr>
          <a:xfrm>
            <a:off x="9696400" y="185418"/>
            <a:ext cx="2228850" cy="2266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66CD5E-5769-4A6D-A1B5-9BF3D4EDD66B}"/>
              </a:ext>
            </a:extLst>
          </p:cNvPr>
          <p:cNvSpPr txBox="1"/>
          <p:nvPr/>
        </p:nvSpPr>
        <p:spPr>
          <a:xfrm>
            <a:off x="2051331" y="1275778"/>
            <a:ext cx="428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수업이 없는 경우 빈 강의실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5E7D6-983C-4A1F-80CB-D86C875EB566}"/>
              </a:ext>
            </a:extLst>
          </p:cNvPr>
          <p:cNvSpPr txBox="1"/>
          <p:nvPr/>
        </p:nvSpPr>
        <p:spPr>
          <a:xfrm>
            <a:off x="1979323" y="1805345"/>
            <a:ext cx="35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조선일보명조" panose="02030304000000000000" pitchFamily="18" charset="-127"/>
              </a:rPr>
              <a:t>에너지 효율적 관리 시스템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1286D-920B-49C7-8049-EC6796058A55}"/>
              </a:ext>
            </a:extLst>
          </p:cNvPr>
          <p:cNvSpPr txBox="1"/>
          <p:nvPr/>
        </p:nvSpPr>
        <p:spPr>
          <a:xfrm>
            <a:off x="8998204" y="3903484"/>
            <a:ext cx="428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전원 차단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OFF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0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141841D7-28DD-4C16-9753-2C41E22C3463}"/>
              </a:ext>
            </a:extLst>
          </p:cNvPr>
          <p:cNvSpPr/>
          <p:nvPr/>
        </p:nvSpPr>
        <p:spPr>
          <a:xfrm rot="5400000">
            <a:off x="73360" y="-73360"/>
            <a:ext cx="2924944" cy="3071664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E518C-DEE1-4C53-A93C-A85EF4794348}"/>
              </a:ext>
            </a:extLst>
          </p:cNvPr>
          <p:cNvSpPr txBox="1"/>
          <p:nvPr/>
        </p:nvSpPr>
        <p:spPr>
          <a:xfrm>
            <a:off x="-312712" y="764704"/>
            <a:ext cx="251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첨부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35CD4-7E96-4BB6-930C-891E51CAEE4A}"/>
              </a:ext>
            </a:extLst>
          </p:cNvPr>
          <p:cNvSpPr txBox="1"/>
          <p:nvPr/>
        </p:nvSpPr>
        <p:spPr>
          <a:xfrm>
            <a:off x="908009" y="1887320"/>
            <a:ext cx="428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수동 관리 시스템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2A632-6AD6-409B-9F97-B77660C9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92" y="501352"/>
            <a:ext cx="7339583" cy="5616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6D990-FF24-43E5-9FEA-951411B3C190}"/>
              </a:ext>
            </a:extLst>
          </p:cNvPr>
          <p:cNvSpPr txBox="1"/>
          <p:nvPr/>
        </p:nvSpPr>
        <p:spPr>
          <a:xfrm>
            <a:off x="695400" y="2772322"/>
            <a:ext cx="6963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수업 중인 강의실 환경을 설정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658B2-6E28-4E31-9138-E37B5C2C73B2}"/>
              </a:ext>
            </a:extLst>
          </p:cNvPr>
          <p:cNvSpPr txBox="1"/>
          <p:nvPr/>
        </p:nvSpPr>
        <p:spPr>
          <a:xfrm>
            <a:off x="608591" y="3344375"/>
            <a:ext cx="4205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대부분의 수업 설정이 </a:t>
            </a:r>
            <a:r>
              <a:rPr lang="ko-KR" altLang="en-US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자동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이지만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특별한 경우를 대비하여 수동을 제공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2D1D4-9399-4AEA-9211-03C65947670E}"/>
              </a:ext>
            </a:extLst>
          </p:cNvPr>
          <p:cNvSpPr txBox="1"/>
          <p:nvPr/>
        </p:nvSpPr>
        <p:spPr>
          <a:xfrm>
            <a:off x="0" y="6290353"/>
            <a:ext cx="46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 </a:t>
            </a:r>
            <a:r>
              <a:rPr lang="ko-KR" altLang="en-US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더 자세한 내용은 동영상에 집어넣었습니다</a:t>
            </a:r>
            <a:r>
              <a:rPr lang="en-US" altLang="ko-KR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88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키보드, 컴퓨터, 전자기기, 앉아있는이(가) 표시된 사진&#10;&#10;매우 높은 신뢰도로 생성된 설명">
            <a:extLst>
              <a:ext uri="{FF2B5EF4-FFF2-40B4-BE49-F238E27FC236}">
                <a16:creationId xmlns:a16="http://schemas.microsoft.com/office/drawing/2014/main" id="{B585C04D-4EB4-4EA3-942D-75F7A39D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7"/>
            <a:ext cx="12192000" cy="67971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942A24-0089-4D09-9D9A-47F7BF9295DC}"/>
              </a:ext>
            </a:extLst>
          </p:cNvPr>
          <p:cNvSpPr/>
          <p:nvPr/>
        </p:nvSpPr>
        <p:spPr>
          <a:xfrm>
            <a:off x="-22498" y="-27384"/>
            <a:ext cx="12214498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4DB53-4CD1-4C12-A491-44EA78051CB6}"/>
              </a:ext>
            </a:extLst>
          </p:cNvPr>
          <p:cNvSpPr/>
          <p:nvPr/>
        </p:nvSpPr>
        <p:spPr>
          <a:xfrm>
            <a:off x="0" y="1288676"/>
            <a:ext cx="12192000" cy="4269464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1AA2D2-702A-4DB4-BAF4-69240046561E}"/>
              </a:ext>
            </a:extLst>
          </p:cNvPr>
          <p:cNvSpPr/>
          <p:nvPr/>
        </p:nvSpPr>
        <p:spPr>
          <a:xfrm>
            <a:off x="0" y="5558138"/>
            <a:ext cx="12192000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224E2E-04D1-4697-A639-02D85E819F44}"/>
              </a:ext>
            </a:extLst>
          </p:cNvPr>
          <p:cNvGrpSpPr/>
          <p:nvPr/>
        </p:nvGrpSpPr>
        <p:grpSpPr>
          <a:xfrm>
            <a:off x="956406" y="2204504"/>
            <a:ext cx="2591095" cy="2448991"/>
            <a:chOff x="3929974" y="1259731"/>
            <a:chExt cx="4338537" cy="4338537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CBD93C4-5CAD-49F7-AF48-09645AD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F49206-60F8-4A4B-B624-F0DB91596E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10DEBC-3748-4D92-A8A6-CCE19533B988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AF4BF04-2DAA-48F5-8B3D-70E9FAC7FB57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8A4D62E-4C50-415E-AF69-0059CB995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C4E5084-1604-4D7B-8899-4093F43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15B990-B3C7-47C7-89C0-3B5F243D7141}"/>
              </a:ext>
            </a:extLst>
          </p:cNvPr>
          <p:cNvSpPr txBox="1"/>
          <p:nvPr/>
        </p:nvSpPr>
        <p:spPr>
          <a:xfrm>
            <a:off x="1120101" y="2513170"/>
            <a:ext cx="22831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04</a:t>
            </a:r>
            <a:endParaRPr lang="ko-KR" altLang="en-US" sz="115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D0F017-13FC-438E-9335-BEE92F92EDD5}"/>
              </a:ext>
            </a:extLst>
          </p:cNvPr>
          <p:cNvSpPr txBox="1"/>
          <p:nvPr/>
        </p:nvSpPr>
        <p:spPr>
          <a:xfrm>
            <a:off x="4151784" y="2999274"/>
            <a:ext cx="576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발전 방향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95839-76FB-415D-9444-A059FFCB4554}"/>
              </a:ext>
            </a:extLst>
          </p:cNvPr>
          <p:cNvSpPr txBox="1"/>
          <p:nvPr/>
        </p:nvSpPr>
        <p:spPr>
          <a:xfrm>
            <a:off x="4203277" y="3656057"/>
            <a:ext cx="542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CB3E8-D9A4-4C78-886A-C459FAE2332C}"/>
              </a:ext>
            </a:extLst>
          </p:cNvPr>
          <p:cNvSpPr/>
          <p:nvPr/>
        </p:nvSpPr>
        <p:spPr>
          <a:xfrm>
            <a:off x="5278421" y="6555112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75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F34343-11DE-41E9-9A6F-84572D1DAE06}"/>
              </a:ext>
            </a:extLst>
          </p:cNvPr>
          <p:cNvGrpSpPr/>
          <p:nvPr/>
        </p:nvGrpSpPr>
        <p:grpSpPr>
          <a:xfrm>
            <a:off x="886" y="1"/>
            <a:ext cx="12191114" cy="6864965"/>
            <a:chOff x="886" y="1"/>
            <a:chExt cx="12191114" cy="6864965"/>
          </a:xfrm>
        </p:grpSpPr>
        <p:pic>
          <p:nvPicPr>
            <p:cNvPr id="2050" name="그림 4" descr="사람, 남자, 실외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ACDD96-DC65-4596-9EAB-FDD754C20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66" t="-102" r="8263"/>
            <a:stretch/>
          </p:blipFill>
          <p:spPr bwMode="auto">
            <a:xfrm>
              <a:off x="6960096" y="1"/>
              <a:ext cx="5231904" cy="686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4" descr="사람, 남자, 실외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03FCC48-453F-41B7-AB4E-540E744E01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" r="57231"/>
            <a:stretch/>
          </p:blipFill>
          <p:spPr bwMode="auto">
            <a:xfrm>
              <a:off x="886" y="1"/>
              <a:ext cx="6959210" cy="686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C51DD6-600D-4EB6-9243-529267FFCD07}"/>
              </a:ext>
            </a:extLst>
          </p:cNvPr>
          <p:cNvGrpSpPr/>
          <p:nvPr/>
        </p:nvGrpSpPr>
        <p:grpSpPr>
          <a:xfrm>
            <a:off x="0" y="2420888"/>
            <a:ext cx="6096000" cy="2448273"/>
            <a:chOff x="0" y="2348879"/>
            <a:chExt cx="6096000" cy="2448273"/>
          </a:xfrm>
        </p:grpSpPr>
        <p:sp>
          <p:nvSpPr>
            <p:cNvPr id="8" name="직사각형 2">
              <a:extLst>
                <a:ext uri="{FF2B5EF4-FFF2-40B4-BE49-F238E27FC236}">
                  <a16:creationId xmlns:a16="http://schemas.microsoft.com/office/drawing/2014/main" id="{B1AEDA86-32A1-4F41-AD2A-7880D0C13E53}"/>
                </a:ext>
              </a:extLst>
            </p:cNvPr>
            <p:cNvSpPr/>
            <p:nvPr/>
          </p:nvSpPr>
          <p:spPr>
            <a:xfrm>
              <a:off x="0" y="2348879"/>
              <a:ext cx="5289176" cy="2448273"/>
            </a:xfrm>
            <a:custGeom>
              <a:avLst/>
              <a:gdLst>
                <a:gd name="connsiteX0" fmla="*/ 0 w 4032448"/>
                <a:gd name="connsiteY0" fmla="*/ 0 h 6864965"/>
                <a:gd name="connsiteX1" fmla="*/ 4032448 w 4032448"/>
                <a:gd name="connsiteY1" fmla="*/ 0 h 6864965"/>
                <a:gd name="connsiteX2" fmla="*/ 4032448 w 4032448"/>
                <a:gd name="connsiteY2" fmla="*/ 6864965 h 6864965"/>
                <a:gd name="connsiteX3" fmla="*/ 0 w 4032448"/>
                <a:gd name="connsiteY3" fmla="*/ 6864965 h 6864965"/>
                <a:gd name="connsiteX4" fmla="*/ 0 w 4032448"/>
                <a:gd name="connsiteY4" fmla="*/ 0 h 6864965"/>
                <a:gd name="connsiteX0" fmla="*/ 0 w 4707698"/>
                <a:gd name="connsiteY0" fmla="*/ 0 h 6879033"/>
                <a:gd name="connsiteX1" fmla="*/ 4032448 w 4707698"/>
                <a:gd name="connsiteY1" fmla="*/ 0 h 6879033"/>
                <a:gd name="connsiteX2" fmla="*/ 4707698 w 4707698"/>
                <a:gd name="connsiteY2" fmla="*/ 6879033 h 6879033"/>
                <a:gd name="connsiteX3" fmla="*/ 0 w 4707698"/>
                <a:gd name="connsiteY3" fmla="*/ 6864965 h 6879033"/>
                <a:gd name="connsiteX4" fmla="*/ 0 w 4707698"/>
                <a:gd name="connsiteY4" fmla="*/ 0 h 687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7698" h="6879033">
                  <a:moveTo>
                    <a:pt x="0" y="0"/>
                  </a:moveTo>
                  <a:lnTo>
                    <a:pt x="4032448" y="0"/>
                  </a:lnTo>
                  <a:lnTo>
                    <a:pt x="4707698" y="6879033"/>
                  </a:lnTo>
                  <a:lnTo>
                    <a:pt x="0" y="686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6947D56-8B9F-498B-B694-872D845A7E3C}"/>
                </a:ext>
              </a:extLst>
            </p:cNvPr>
            <p:cNvGrpSpPr/>
            <p:nvPr/>
          </p:nvGrpSpPr>
          <p:grpSpPr>
            <a:xfrm>
              <a:off x="0" y="2564904"/>
              <a:ext cx="6096000" cy="1944216"/>
              <a:chOff x="-36512" y="1988840"/>
              <a:chExt cx="4896544" cy="194421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103F5C1-BA43-4A5A-B781-C0E3B19D26D9}"/>
                  </a:ext>
                </a:extLst>
              </p:cNvPr>
              <p:cNvSpPr/>
              <p:nvPr/>
            </p:nvSpPr>
            <p:spPr>
              <a:xfrm>
                <a:off x="-36512" y="1988840"/>
                <a:ext cx="4896544" cy="1944216"/>
              </a:xfrm>
              <a:custGeom>
                <a:avLst/>
                <a:gdLst>
                  <a:gd name="connsiteX0" fmla="*/ 0 w 4032448"/>
                  <a:gd name="connsiteY0" fmla="*/ 0 h 6864965"/>
                  <a:gd name="connsiteX1" fmla="*/ 4032448 w 4032448"/>
                  <a:gd name="connsiteY1" fmla="*/ 0 h 6864965"/>
                  <a:gd name="connsiteX2" fmla="*/ 4032448 w 4032448"/>
                  <a:gd name="connsiteY2" fmla="*/ 6864965 h 6864965"/>
                  <a:gd name="connsiteX3" fmla="*/ 0 w 4032448"/>
                  <a:gd name="connsiteY3" fmla="*/ 6864965 h 6864965"/>
                  <a:gd name="connsiteX4" fmla="*/ 0 w 4032448"/>
                  <a:gd name="connsiteY4" fmla="*/ 0 h 6864965"/>
                  <a:gd name="connsiteX0" fmla="*/ 0 w 4707698"/>
                  <a:gd name="connsiteY0" fmla="*/ 0 h 6879033"/>
                  <a:gd name="connsiteX1" fmla="*/ 4032448 w 4707698"/>
                  <a:gd name="connsiteY1" fmla="*/ 0 h 6879033"/>
                  <a:gd name="connsiteX2" fmla="*/ 4707698 w 4707698"/>
                  <a:gd name="connsiteY2" fmla="*/ 6879033 h 6879033"/>
                  <a:gd name="connsiteX3" fmla="*/ 0 w 4707698"/>
                  <a:gd name="connsiteY3" fmla="*/ 6864965 h 6879033"/>
                  <a:gd name="connsiteX4" fmla="*/ 0 w 4707698"/>
                  <a:gd name="connsiteY4" fmla="*/ 0 h 6879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07698" h="6879033">
                    <a:moveTo>
                      <a:pt x="0" y="0"/>
                    </a:moveTo>
                    <a:lnTo>
                      <a:pt x="4032448" y="0"/>
                    </a:lnTo>
                    <a:lnTo>
                      <a:pt x="4707698" y="6879033"/>
                    </a:lnTo>
                    <a:lnTo>
                      <a:pt x="0" y="6864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536D1F-344D-4E5C-8FAE-EA3F6B0C1315}"/>
                  </a:ext>
                </a:extLst>
              </p:cNvPr>
              <p:cNvSpPr txBox="1"/>
              <p:nvPr/>
            </p:nvSpPr>
            <p:spPr>
              <a:xfrm>
                <a:off x="0" y="2696116"/>
                <a:ext cx="44644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b="1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업무 효율성 증가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FC38D7-FAEC-4434-B86E-DA9014B44F10}"/>
                  </a:ext>
                </a:extLst>
              </p:cNvPr>
              <p:cNvSpPr txBox="1"/>
              <p:nvPr/>
            </p:nvSpPr>
            <p:spPr>
              <a:xfrm>
                <a:off x="107504" y="2420888"/>
                <a:ext cx="2880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환경 개선으로 인한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459AED-C49E-4717-88BC-ED82B5D58FD6}"/>
              </a:ext>
            </a:extLst>
          </p:cNvPr>
          <p:cNvGrpSpPr/>
          <p:nvPr/>
        </p:nvGrpSpPr>
        <p:grpSpPr>
          <a:xfrm>
            <a:off x="288032" y="362653"/>
            <a:ext cx="4481403" cy="1194139"/>
            <a:chOff x="288032" y="332656"/>
            <a:chExt cx="4481403" cy="11941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3B52BC-A07D-4101-96B9-37EF9A67A39D}"/>
                </a:ext>
              </a:extLst>
            </p:cNvPr>
            <p:cNvSpPr txBox="1"/>
            <p:nvPr/>
          </p:nvSpPr>
          <p:spPr>
            <a:xfrm>
              <a:off x="2105139" y="1126685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C.E.O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기대효과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D3A63-17DF-4292-883A-BB694612635C}"/>
                </a:ext>
              </a:extLst>
            </p:cNvPr>
            <p:cNvSpPr txBox="1"/>
            <p:nvPr/>
          </p:nvSpPr>
          <p:spPr>
            <a:xfrm>
              <a:off x="288032" y="332656"/>
              <a:ext cx="42237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4. </a:t>
              </a:r>
              <a:r>
                <a:rPr lang="ko-KR" altLang="en-US" sz="4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향후 발전 방향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F34343-11DE-41E9-9A6F-84572D1DAE06}"/>
              </a:ext>
            </a:extLst>
          </p:cNvPr>
          <p:cNvGrpSpPr/>
          <p:nvPr/>
        </p:nvGrpSpPr>
        <p:grpSpPr>
          <a:xfrm>
            <a:off x="886" y="1"/>
            <a:ext cx="12191114" cy="6864965"/>
            <a:chOff x="886" y="1"/>
            <a:chExt cx="12191114" cy="6864965"/>
          </a:xfrm>
        </p:grpSpPr>
        <p:pic>
          <p:nvPicPr>
            <p:cNvPr id="2050" name="그림 4" descr="사람, 남자, 실외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5ACDD96-DC65-4596-9EAB-FDD754C20A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66" t="-102" r="8263"/>
            <a:stretch/>
          </p:blipFill>
          <p:spPr bwMode="auto">
            <a:xfrm>
              <a:off x="6960096" y="1"/>
              <a:ext cx="5231904" cy="686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4" descr="사람, 남자, 실외, 하늘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03FCC48-453F-41B7-AB4E-540E744E01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2" r="57231"/>
            <a:stretch/>
          </p:blipFill>
          <p:spPr bwMode="auto">
            <a:xfrm>
              <a:off x="886" y="1"/>
              <a:ext cx="6959210" cy="686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직사각형 2">
            <a:extLst>
              <a:ext uri="{FF2B5EF4-FFF2-40B4-BE49-F238E27FC236}">
                <a16:creationId xmlns:a16="http://schemas.microsoft.com/office/drawing/2014/main" id="{747D6398-3CA9-429A-B244-9A2C2BCFC5D0}"/>
              </a:ext>
            </a:extLst>
          </p:cNvPr>
          <p:cNvSpPr/>
          <p:nvPr/>
        </p:nvSpPr>
        <p:spPr>
          <a:xfrm>
            <a:off x="21668" y="0"/>
            <a:ext cx="6851114" cy="6857999"/>
          </a:xfrm>
          <a:custGeom>
            <a:avLst/>
            <a:gdLst>
              <a:gd name="connsiteX0" fmla="*/ 0 w 4032448"/>
              <a:gd name="connsiteY0" fmla="*/ 0 h 6864965"/>
              <a:gd name="connsiteX1" fmla="*/ 4032448 w 4032448"/>
              <a:gd name="connsiteY1" fmla="*/ 0 h 6864965"/>
              <a:gd name="connsiteX2" fmla="*/ 4032448 w 4032448"/>
              <a:gd name="connsiteY2" fmla="*/ 6864965 h 6864965"/>
              <a:gd name="connsiteX3" fmla="*/ 0 w 4032448"/>
              <a:gd name="connsiteY3" fmla="*/ 6864965 h 6864965"/>
              <a:gd name="connsiteX4" fmla="*/ 0 w 4032448"/>
              <a:gd name="connsiteY4" fmla="*/ 0 h 6864965"/>
              <a:gd name="connsiteX0" fmla="*/ 0 w 4707698"/>
              <a:gd name="connsiteY0" fmla="*/ 0 h 6879033"/>
              <a:gd name="connsiteX1" fmla="*/ 4032448 w 4707698"/>
              <a:gd name="connsiteY1" fmla="*/ 0 h 6879033"/>
              <a:gd name="connsiteX2" fmla="*/ 4707698 w 4707698"/>
              <a:gd name="connsiteY2" fmla="*/ 6879033 h 6879033"/>
              <a:gd name="connsiteX3" fmla="*/ 0 w 4707698"/>
              <a:gd name="connsiteY3" fmla="*/ 6864965 h 6879033"/>
              <a:gd name="connsiteX4" fmla="*/ 0 w 4707698"/>
              <a:gd name="connsiteY4" fmla="*/ 0 h 687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7698" h="6879033">
                <a:moveTo>
                  <a:pt x="0" y="0"/>
                </a:moveTo>
                <a:lnTo>
                  <a:pt x="4032448" y="0"/>
                </a:lnTo>
                <a:lnTo>
                  <a:pt x="4707698" y="6879033"/>
                </a:lnTo>
                <a:lnTo>
                  <a:pt x="0" y="6864965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8A2BE63-4007-447F-9C0F-7B5AB6061F5D}"/>
              </a:ext>
            </a:extLst>
          </p:cNvPr>
          <p:cNvGrpSpPr/>
          <p:nvPr/>
        </p:nvGrpSpPr>
        <p:grpSpPr>
          <a:xfrm>
            <a:off x="21668" y="476672"/>
            <a:ext cx="5746733" cy="1224136"/>
            <a:chOff x="21668" y="620688"/>
            <a:chExt cx="5746733" cy="12241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DC45FE4-575C-469F-96A6-8079574252CD}"/>
                </a:ext>
              </a:extLst>
            </p:cNvPr>
            <p:cNvSpPr/>
            <p:nvPr/>
          </p:nvSpPr>
          <p:spPr>
            <a:xfrm>
              <a:off x="21668" y="620688"/>
              <a:ext cx="4706180" cy="12241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BE8BD5-89F6-449B-B255-24F68055C6E5}"/>
                </a:ext>
              </a:extLst>
            </p:cNvPr>
            <p:cNvSpPr txBox="1"/>
            <p:nvPr/>
          </p:nvSpPr>
          <p:spPr>
            <a:xfrm>
              <a:off x="210283" y="965095"/>
              <a:ext cx="55581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업무 효율성 증가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D8EC-9073-42FA-A141-6B4C1ACADBF8}"/>
                </a:ext>
              </a:extLst>
            </p:cNvPr>
            <p:cNvSpPr txBox="1"/>
            <p:nvPr/>
          </p:nvSpPr>
          <p:spPr>
            <a:xfrm>
              <a:off x="344121" y="689867"/>
              <a:ext cx="3585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환경 개선으로 인한</a:t>
              </a:r>
            </a:p>
          </p:txBody>
        </p:sp>
      </p:grpSp>
      <p:grpSp>
        <p:nvGrpSpPr>
          <p:cNvPr id="2053" name="그룹 2052">
            <a:extLst>
              <a:ext uri="{FF2B5EF4-FFF2-40B4-BE49-F238E27FC236}">
                <a16:creationId xmlns:a16="http://schemas.microsoft.com/office/drawing/2014/main" id="{F271F390-73A6-4803-8A08-EBE100FFA2F0}"/>
              </a:ext>
            </a:extLst>
          </p:cNvPr>
          <p:cNvGrpSpPr/>
          <p:nvPr/>
        </p:nvGrpSpPr>
        <p:grpSpPr>
          <a:xfrm>
            <a:off x="894113" y="2852936"/>
            <a:ext cx="3035890" cy="3313774"/>
            <a:chOff x="1079658" y="2204864"/>
            <a:chExt cx="3035890" cy="3313774"/>
          </a:xfrm>
        </p:grpSpPr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377E99B1-40A5-45EF-9316-E80502EF20CC}"/>
                </a:ext>
              </a:extLst>
            </p:cNvPr>
            <p:cNvSpPr/>
            <p:nvPr/>
          </p:nvSpPr>
          <p:spPr>
            <a:xfrm>
              <a:off x="1113916" y="2204864"/>
              <a:ext cx="672752" cy="273630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D9DD8BD-598D-4B38-8FD4-4458E66AC7DD}"/>
                </a:ext>
              </a:extLst>
            </p:cNvPr>
            <p:cNvSpPr/>
            <p:nvPr/>
          </p:nvSpPr>
          <p:spPr>
            <a:xfrm>
              <a:off x="3335016" y="3285168"/>
              <a:ext cx="672752" cy="1656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51" name="직선 화살표 연결선 2050">
              <a:extLst>
                <a:ext uri="{FF2B5EF4-FFF2-40B4-BE49-F238E27FC236}">
                  <a16:creationId xmlns:a16="http://schemas.microsoft.com/office/drawing/2014/main" id="{9E027B6C-23BF-4A8F-9DE1-4460473799ED}"/>
                </a:ext>
              </a:extLst>
            </p:cNvPr>
            <p:cNvCxnSpPr/>
            <p:nvPr/>
          </p:nvCxnSpPr>
          <p:spPr>
            <a:xfrm>
              <a:off x="2080713" y="2234351"/>
              <a:ext cx="960258" cy="8914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69369360-57A0-4190-8034-C1CC7FDB7B61}"/>
                </a:ext>
              </a:extLst>
            </p:cNvPr>
            <p:cNvSpPr txBox="1"/>
            <p:nvPr/>
          </p:nvSpPr>
          <p:spPr>
            <a:xfrm>
              <a:off x="1079658" y="5118528"/>
              <a:ext cx="83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℃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A351B3-C828-4C69-BB88-F44A8735C492}"/>
                </a:ext>
              </a:extLst>
            </p:cNvPr>
            <p:cNvSpPr txBox="1"/>
            <p:nvPr/>
          </p:nvSpPr>
          <p:spPr>
            <a:xfrm>
              <a:off x="3275671" y="5118528"/>
              <a:ext cx="83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25</a:t>
              </a:r>
              <a:r>
                <a:rPr lang="ko-KR" altLang="en-US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℃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5CA554-813F-44D8-B731-B5712E242B1A}"/>
                </a:ext>
              </a:extLst>
            </p:cNvPr>
            <p:cNvSpPr txBox="1"/>
            <p:nvPr/>
          </p:nvSpPr>
          <p:spPr>
            <a:xfrm>
              <a:off x="2708346" y="2321831"/>
              <a:ext cx="8398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44%</a:t>
              </a:r>
              <a:endPara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D3D710A-5605-44AF-BAA3-98BE251C77ED}"/>
              </a:ext>
            </a:extLst>
          </p:cNvPr>
          <p:cNvSpPr txBox="1"/>
          <p:nvPr/>
        </p:nvSpPr>
        <p:spPr>
          <a:xfrm>
            <a:off x="1728192" y="6257835"/>
            <a:ext cx="52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Alan Hedge professor in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cornell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university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8ACB8D-0D02-472E-BAC7-70C36681558D}"/>
              </a:ext>
            </a:extLst>
          </p:cNvPr>
          <p:cNvSpPr txBox="1"/>
          <p:nvPr/>
        </p:nvSpPr>
        <p:spPr>
          <a:xfrm>
            <a:off x="26310" y="2129703"/>
            <a:ext cx="52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*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예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적절 온도에 따른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실수율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44%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감소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8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그림 50" descr="desingedby.png">
            <a:extLst>
              <a:ext uri="{FF2B5EF4-FFF2-40B4-BE49-F238E27FC236}">
                <a16:creationId xmlns:a16="http://schemas.microsoft.com/office/drawing/2014/main" id="{A90ECF24-5FF9-4194-9405-A847D7B75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5" b="65752"/>
          <a:stretch>
            <a:fillRect/>
          </a:stretch>
        </p:blipFill>
        <p:spPr bwMode="auto">
          <a:xfrm>
            <a:off x="9359900" y="6572250"/>
            <a:ext cx="14112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41A55EF-C3FA-499A-B7D2-0FBD1C667046}"/>
              </a:ext>
            </a:extLst>
          </p:cNvPr>
          <p:cNvGrpSpPr/>
          <p:nvPr/>
        </p:nvGrpSpPr>
        <p:grpSpPr>
          <a:xfrm>
            <a:off x="839416" y="428625"/>
            <a:ext cx="4645026" cy="6143625"/>
            <a:chOff x="1724025" y="428626"/>
            <a:chExt cx="4645026" cy="614362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7E86CA-6C01-4D32-8494-D8C1646BA2C9}"/>
                </a:ext>
              </a:extLst>
            </p:cNvPr>
            <p:cNvSpPr/>
            <p:nvPr/>
          </p:nvSpPr>
          <p:spPr bwMode="auto">
            <a:xfrm>
              <a:off x="1725614" y="785814"/>
              <a:ext cx="4643437" cy="57864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861344-942B-4F66-B248-5AB001905937}"/>
                </a:ext>
              </a:extLst>
            </p:cNvPr>
            <p:cNvSpPr/>
            <p:nvPr/>
          </p:nvSpPr>
          <p:spPr bwMode="auto">
            <a:xfrm>
              <a:off x="1724025" y="428626"/>
              <a:ext cx="4643438" cy="714375"/>
            </a:xfrm>
            <a:prstGeom prst="rect">
              <a:avLst/>
            </a:prstGeom>
            <a:solidFill>
              <a:srgbClr val="F7F7F7"/>
            </a:solidFill>
            <a:ln w="1270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pic>
          <p:nvPicPr>
            <p:cNvPr id="3076" name="그림 33" descr="noun_682467_cc.png">
              <a:extLst>
                <a:ext uri="{FF2B5EF4-FFF2-40B4-BE49-F238E27FC236}">
                  <a16:creationId xmlns:a16="http://schemas.microsoft.com/office/drawing/2014/main" id="{8A74DEA3-DD4E-4A9F-AC82-CF137DC95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99"/>
            <a:stretch>
              <a:fillRect/>
            </a:stretch>
          </p:blipFill>
          <p:spPr bwMode="auto">
            <a:xfrm>
              <a:off x="5903913" y="642939"/>
              <a:ext cx="32226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그림 29" descr="instagram.png">
              <a:extLst>
                <a:ext uri="{FF2B5EF4-FFF2-40B4-BE49-F238E27FC236}">
                  <a16:creationId xmlns:a16="http://schemas.microsoft.com/office/drawing/2014/main" id="{2C7B9AD7-D826-491B-AE1F-642DE8C1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1" y="571501"/>
              <a:ext cx="1165225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8" name="그룹 34">
              <a:extLst>
                <a:ext uri="{FF2B5EF4-FFF2-40B4-BE49-F238E27FC236}">
                  <a16:creationId xmlns:a16="http://schemas.microsoft.com/office/drawing/2014/main" id="{3D743665-66EA-40B4-98E3-EC4B11A9F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7051" y="1285875"/>
              <a:ext cx="2282825" cy="285750"/>
              <a:chOff x="2429356" y="1428736"/>
              <a:chExt cx="2283005" cy="28575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1309CF-3ECD-4C0E-93BC-B010C37823C0}"/>
                  </a:ext>
                </a:extLst>
              </p:cNvPr>
              <p:cNvSpPr txBox="1"/>
              <p:nvPr/>
            </p:nvSpPr>
            <p:spPr>
              <a:xfrm>
                <a:off x="2715129" y="1428736"/>
                <a:ext cx="1997232" cy="25400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51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High Success Project  </a:t>
                </a:r>
                <a:r>
                  <a:rPr lang="en-US" altLang="ko-KR" sz="900" b="1" dirty="0">
                    <a:solidFill>
                      <a:srgbClr val="00B0F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C.E.O</a:t>
                </a:r>
                <a:r>
                  <a:rPr lang="en-US" altLang="ko-KR" sz="800" b="1" dirty="0">
                    <a:solidFill>
                      <a:srgbClr val="00B0F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kumimoji="0" lang="ko-KR" altLang="en-US" sz="1051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F3224249-3896-404E-B701-9ADA00E3568E}"/>
                  </a:ext>
                </a:extLst>
              </p:cNvPr>
              <p:cNvSpPr/>
              <p:nvPr/>
            </p:nvSpPr>
            <p:spPr>
              <a:xfrm>
                <a:off x="2429356" y="1428736"/>
                <a:ext cx="285773" cy="285752"/>
              </a:xfrm>
              <a:prstGeom prst="ellipse">
                <a:avLst/>
              </a:prstGeom>
              <a:blipFill>
                <a:blip r:embed="rId6" cstate="print"/>
                <a:stretch>
                  <a:fillRect/>
                </a:stretch>
              </a:blip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pic>
          <p:nvPicPr>
            <p:cNvPr id="3079" name="그림 39" descr="noun_682460_cc.png">
              <a:extLst>
                <a:ext uri="{FF2B5EF4-FFF2-40B4-BE49-F238E27FC236}">
                  <a16:creationId xmlns:a16="http://schemas.microsoft.com/office/drawing/2014/main" id="{70A7E986-8143-46DC-9E00-7206EE96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8"/>
            <a:stretch>
              <a:fillRect/>
            </a:stretch>
          </p:blipFill>
          <p:spPr bwMode="auto">
            <a:xfrm>
              <a:off x="5973763" y="1365251"/>
              <a:ext cx="252412" cy="20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691A19D-AD55-4497-861F-9842C847E54B}"/>
                </a:ext>
              </a:extLst>
            </p:cNvPr>
            <p:cNvCxnSpPr/>
            <p:nvPr/>
          </p:nvCxnSpPr>
          <p:spPr bwMode="auto">
            <a:xfrm>
              <a:off x="1868489" y="5786439"/>
              <a:ext cx="4283075" cy="1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DBC20E5-9E54-42A8-9242-FCEA2178D809}"/>
                </a:ext>
              </a:extLst>
            </p:cNvPr>
            <p:cNvSpPr txBox="1"/>
            <p:nvPr/>
          </p:nvSpPr>
          <p:spPr bwMode="auto">
            <a:xfrm>
              <a:off x="1868488" y="5929314"/>
              <a:ext cx="1714500" cy="2301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</a:t>
              </a:r>
              <a:r>
                <a:rPr kumimoji="0" lang="ko-KR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달기</a:t>
              </a:r>
              <a:r>
                <a:rPr kumimoji="0" lang="en-US" altLang="ko-KR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...</a:t>
              </a:r>
              <a:endParaRPr kumimoji="0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083" name="그룹 33">
              <a:extLst>
                <a:ext uri="{FF2B5EF4-FFF2-40B4-BE49-F238E27FC236}">
                  <a16:creationId xmlns:a16="http://schemas.microsoft.com/office/drawing/2014/main" id="{B4F5618D-8B34-4069-AAB5-5950E155F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4839" y="5445126"/>
              <a:ext cx="642937" cy="320675"/>
              <a:chOff x="2500298" y="6107925"/>
              <a:chExt cx="642942" cy="321471"/>
            </a:xfrm>
          </p:grpSpPr>
          <p:pic>
            <p:nvPicPr>
              <p:cNvPr id="3084" name="그림 31" descr="noun_638755_cc.png">
                <a:extLst>
                  <a:ext uri="{FF2B5EF4-FFF2-40B4-BE49-F238E27FC236}">
                    <a16:creationId xmlns:a16="http://schemas.microsoft.com/office/drawing/2014/main" id="{C59D21C5-1298-4B11-9E19-D32D99231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00"/>
              <a:stretch>
                <a:fillRect/>
              </a:stretch>
            </p:blipFill>
            <p:spPr bwMode="auto">
              <a:xfrm>
                <a:off x="2783239" y="6107925"/>
                <a:ext cx="360001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85" name="그림 32" descr="noun_682470_cct.png">
                <a:extLst>
                  <a:ext uri="{FF2B5EF4-FFF2-40B4-BE49-F238E27FC236}">
                    <a16:creationId xmlns:a16="http://schemas.microsoft.com/office/drawing/2014/main" id="{90231DE1-2CE3-412A-870C-185FBEFD8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0298" y="6141396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7" name="직사각형 30">
            <a:extLst>
              <a:ext uri="{FF2B5EF4-FFF2-40B4-BE49-F238E27FC236}">
                <a16:creationId xmlns:a16="http://schemas.microsoft.com/office/drawing/2014/main" id="{066E7B37-F7D1-4533-B1D0-4320D645C43B}"/>
              </a:ext>
            </a:extLst>
          </p:cNvPr>
          <p:cNvSpPr/>
          <p:nvPr/>
        </p:nvSpPr>
        <p:spPr>
          <a:xfrm>
            <a:off x="6312025" y="0"/>
            <a:ext cx="5875160" cy="6957392"/>
          </a:xfrm>
          <a:custGeom>
            <a:avLst/>
            <a:gdLst>
              <a:gd name="connsiteX0" fmla="*/ 0 w 4383538"/>
              <a:gd name="connsiteY0" fmla="*/ 0 h 2430015"/>
              <a:gd name="connsiteX1" fmla="*/ 4383538 w 4383538"/>
              <a:gd name="connsiteY1" fmla="*/ 0 h 2430015"/>
              <a:gd name="connsiteX2" fmla="*/ 4383538 w 4383538"/>
              <a:gd name="connsiteY2" fmla="*/ 2430015 h 2430015"/>
              <a:gd name="connsiteX3" fmla="*/ 0 w 4383538"/>
              <a:gd name="connsiteY3" fmla="*/ 2430015 h 2430015"/>
              <a:gd name="connsiteX4" fmla="*/ 0 w 4383538"/>
              <a:gd name="connsiteY4" fmla="*/ 0 h 2430015"/>
              <a:gd name="connsiteX0" fmla="*/ 261257 w 4383538"/>
              <a:gd name="connsiteY0" fmla="*/ 0 h 2444529"/>
              <a:gd name="connsiteX1" fmla="*/ 4383538 w 4383538"/>
              <a:gd name="connsiteY1" fmla="*/ 14514 h 2444529"/>
              <a:gd name="connsiteX2" fmla="*/ 4383538 w 4383538"/>
              <a:gd name="connsiteY2" fmla="*/ 2444529 h 2444529"/>
              <a:gd name="connsiteX3" fmla="*/ 0 w 4383538"/>
              <a:gd name="connsiteY3" fmla="*/ 2444529 h 2444529"/>
              <a:gd name="connsiteX4" fmla="*/ 261257 w 4383538"/>
              <a:gd name="connsiteY4" fmla="*/ 0 h 2444529"/>
              <a:gd name="connsiteX0" fmla="*/ 391885 w 4383538"/>
              <a:gd name="connsiteY0" fmla="*/ 1 h 2430015"/>
              <a:gd name="connsiteX1" fmla="*/ 4383538 w 4383538"/>
              <a:gd name="connsiteY1" fmla="*/ 0 h 2430015"/>
              <a:gd name="connsiteX2" fmla="*/ 4383538 w 4383538"/>
              <a:gd name="connsiteY2" fmla="*/ 2430015 h 2430015"/>
              <a:gd name="connsiteX3" fmla="*/ 0 w 4383538"/>
              <a:gd name="connsiteY3" fmla="*/ 2430015 h 2430015"/>
              <a:gd name="connsiteX4" fmla="*/ 391885 w 4383538"/>
              <a:gd name="connsiteY4" fmla="*/ 1 h 243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3538" h="2430015">
                <a:moveTo>
                  <a:pt x="391885" y="1"/>
                </a:moveTo>
                <a:lnTo>
                  <a:pt x="4383538" y="0"/>
                </a:lnTo>
                <a:lnTo>
                  <a:pt x="4383538" y="2430015"/>
                </a:lnTo>
                <a:lnTo>
                  <a:pt x="0" y="2430015"/>
                </a:lnTo>
                <a:lnTo>
                  <a:pt x="391885" y="1"/>
                </a:lnTo>
                <a:close/>
              </a:path>
            </a:pathLst>
          </a:custGeom>
          <a:solidFill>
            <a:srgbClr val="FCCCF2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901899-3790-482F-B1B6-A051435757F9}"/>
              </a:ext>
            </a:extLst>
          </p:cNvPr>
          <p:cNvSpPr/>
          <p:nvPr/>
        </p:nvSpPr>
        <p:spPr>
          <a:xfrm>
            <a:off x="7230246" y="1285874"/>
            <a:ext cx="4961753" cy="947184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38617F-4FA0-474A-B058-77063EE4A692}"/>
              </a:ext>
            </a:extLst>
          </p:cNvPr>
          <p:cNvSpPr txBox="1"/>
          <p:nvPr/>
        </p:nvSpPr>
        <p:spPr>
          <a:xfrm>
            <a:off x="7309466" y="931863"/>
            <a:ext cx="358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SNS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사용으로 인한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B1B8163-BE05-4121-A5DB-F9F963C109F0}"/>
              </a:ext>
            </a:extLst>
          </p:cNvPr>
          <p:cNvSpPr/>
          <p:nvPr/>
        </p:nvSpPr>
        <p:spPr>
          <a:xfrm>
            <a:off x="7554371" y="3377919"/>
            <a:ext cx="3796624" cy="457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187D22-7F28-48B8-B1A3-14DADBEF546A}"/>
              </a:ext>
            </a:extLst>
          </p:cNvPr>
          <p:cNvSpPr txBox="1"/>
          <p:nvPr/>
        </p:nvSpPr>
        <p:spPr>
          <a:xfrm>
            <a:off x="7431608" y="2793143"/>
            <a:ext cx="6086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건물 경제적 효과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CF670F3-17DA-43B0-BE4B-6BA241A6CD26}"/>
              </a:ext>
            </a:extLst>
          </p:cNvPr>
          <p:cNvSpPr/>
          <p:nvPr/>
        </p:nvSpPr>
        <p:spPr>
          <a:xfrm flipV="1">
            <a:off x="7554371" y="4319384"/>
            <a:ext cx="3942229" cy="457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36FBB66-AF9C-4734-B923-880625EC1E66}"/>
              </a:ext>
            </a:extLst>
          </p:cNvPr>
          <p:cNvSpPr txBox="1"/>
          <p:nvPr/>
        </p:nvSpPr>
        <p:spPr>
          <a:xfrm>
            <a:off x="7431608" y="3780329"/>
            <a:ext cx="6086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</a:t>
            </a:r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 이미지 개선 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B2458BA-E2FB-44E3-A694-D8BD8F4554C9}"/>
              </a:ext>
            </a:extLst>
          </p:cNvPr>
          <p:cNvSpPr/>
          <p:nvPr/>
        </p:nvSpPr>
        <p:spPr>
          <a:xfrm>
            <a:off x="7554371" y="5445224"/>
            <a:ext cx="3078133" cy="4571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3B939FB-24E0-436F-9C47-DFEF955494C9}"/>
              </a:ext>
            </a:extLst>
          </p:cNvPr>
          <p:cNvSpPr txBox="1"/>
          <p:nvPr/>
        </p:nvSpPr>
        <p:spPr>
          <a:xfrm>
            <a:off x="7431608" y="4797152"/>
            <a:ext cx="6086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업무 만족감 상승 </a:t>
            </a:r>
          </a:p>
        </p:txBody>
      </p:sp>
      <p:pic>
        <p:nvPicPr>
          <p:cNvPr id="58" name="그림 57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F4E41762-D8F2-4EEC-A0B3-1429D99F86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860" y="361322"/>
            <a:ext cx="2602285" cy="130114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59EAC99-81AC-4415-ABFC-E2351C9F9547}"/>
              </a:ext>
            </a:extLst>
          </p:cNvPr>
          <p:cNvSpPr txBox="1"/>
          <p:nvPr/>
        </p:nvSpPr>
        <p:spPr>
          <a:xfrm>
            <a:off x="7230246" y="1365250"/>
            <a:ext cx="5634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인지도 상승 효과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B0CB8-1096-4C4E-AD6F-711220E0A201}"/>
              </a:ext>
            </a:extLst>
          </p:cNvPr>
          <p:cNvSpPr txBox="1"/>
          <p:nvPr/>
        </p:nvSpPr>
        <p:spPr>
          <a:xfrm>
            <a:off x="916820" y="1866310"/>
            <a:ext cx="2665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FC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C.E.O PROJECT</a:t>
            </a:r>
            <a:endParaRPr lang="ko-KR" altLang="en-US" sz="1600" dirty="0">
              <a:solidFill>
                <a:srgbClr val="2FC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8C98B1-EC7C-4D4D-B249-EC83CA524A38}"/>
              </a:ext>
            </a:extLst>
          </p:cNvPr>
          <p:cNvGrpSpPr/>
          <p:nvPr/>
        </p:nvGrpSpPr>
        <p:grpSpPr>
          <a:xfrm>
            <a:off x="1055316" y="2348880"/>
            <a:ext cx="4283075" cy="2392933"/>
            <a:chOff x="-700318" y="152418"/>
            <a:chExt cx="6311959" cy="352646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E18D60A-B93B-4D84-9EE7-8669CC1751C3}"/>
                </a:ext>
              </a:extLst>
            </p:cNvPr>
            <p:cNvGrpSpPr/>
            <p:nvPr/>
          </p:nvGrpSpPr>
          <p:grpSpPr>
            <a:xfrm>
              <a:off x="2480515" y="1081527"/>
              <a:ext cx="3131126" cy="2440799"/>
              <a:chOff x="1831697" y="3798696"/>
              <a:chExt cx="2419350" cy="1885950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CD04E50-34B6-463A-811F-F8FF42AA0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1697" y="3798696"/>
                <a:ext cx="2419350" cy="1885950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FA8590C4-4B2E-4425-A26A-A5264FA2C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588" y="4149080"/>
                <a:ext cx="963282" cy="861424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75CCB1-1EA1-4F8A-B2E5-632208DE428E}"/>
                </a:ext>
              </a:extLst>
            </p:cNvPr>
            <p:cNvSpPr txBox="1"/>
            <p:nvPr/>
          </p:nvSpPr>
          <p:spPr>
            <a:xfrm>
              <a:off x="2167498" y="2934235"/>
              <a:ext cx="1266433" cy="408213"/>
            </a:xfrm>
            <a:prstGeom prst="rect">
              <a:avLst/>
            </a:prstGeom>
            <a:solidFill>
              <a:srgbClr val="21C5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명령 호출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D4AB07-CE50-4C06-9278-C82F38A0AC80}"/>
                </a:ext>
              </a:extLst>
            </p:cNvPr>
            <p:cNvSpPr txBox="1"/>
            <p:nvPr/>
          </p:nvSpPr>
          <p:spPr>
            <a:xfrm>
              <a:off x="2632185" y="540166"/>
              <a:ext cx="1529989" cy="408213"/>
            </a:xfrm>
            <a:prstGeom prst="rect">
              <a:avLst/>
            </a:prstGeom>
            <a:solidFill>
              <a:srgbClr val="21C5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 값 전송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885647D-1706-4F7D-9F09-A78D8E1A0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548" b="96985" l="9945" r="89503">
                          <a14:foregroundMark x1="20994" y1="52764" x2="48619" y2="63317"/>
                          <a14:foregroundMark x1="48619" y1="63317" x2="64641" y2="64322"/>
                          <a14:foregroundMark x1="19337" y1="50251" x2="45856" y2="62312"/>
                          <a14:foregroundMark x1="45856" y1="62312" x2="68508" y2="53266"/>
                          <a14:foregroundMark x1="62983" y1="50251" x2="41436" y2="74372"/>
                          <a14:foregroundMark x1="41436" y1="74372" x2="50276" y2="47236"/>
                          <a14:foregroundMark x1="50276" y1="47236" x2="75138" y2="27136"/>
                          <a14:foregroundMark x1="75138" y1="27136" x2="72928" y2="58794"/>
                          <a14:foregroundMark x1="72928" y1="58794" x2="56906" y2="38191"/>
                          <a14:foregroundMark x1="53591" y1="62312" x2="67403" y2="60302"/>
                          <a14:foregroundMark x1="67403" y1="62814" x2="58011" y2="69849"/>
                          <a14:foregroundMark x1="59669" y1="69347" x2="68508" y2="68844"/>
                          <a14:foregroundMark x1="41436" y1="52764" x2="23757" y2="48241"/>
                          <a14:foregroundMark x1="39779" y1="69849" x2="17680" y2="70854"/>
                          <a14:foregroundMark x1="23757" y1="59799" x2="29834" y2="73869"/>
                          <a14:foregroundMark x1="16022" y1="19598" x2="41989" y2="28141"/>
                          <a14:foregroundMark x1="41989" y1="28141" x2="68508" y2="27136"/>
                          <a14:foregroundMark x1="34254" y1="15578" x2="39779" y2="24623"/>
                          <a14:foregroundMark x1="34254" y1="14573" x2="59669" y2="23116"/>
                          <a14:foregroundMark x1="50829" y1="17588" x2="75138" y2="27638"/>
                          <a14:foregroundMark x1="50276" y1="12563" x2="66298" y2="21106"/>
                          <a14:foregroundMark x1="63536" y1="15578" x2="41989" y2="28141"/>
                          <a14:foregroundMark x1="74586" y1="24623" x2="79558" y2="16080"/>
                          <a14:foregroundMark x1="81215" y1="20603" x2="54144" y2="10050"/>
                          <a14:foregroundMark x1="54144" y1="10050" x2="26519" y2="11558"/>
                          <a14:foregroundMark x1="26519" y1="11558" x2="13260" y2="21608"/>
                          <a14:foregroundMark x1="16022" y1="19598" x2="14917" y2="19598"/>
                          <a14:foregroundMark x1="16022" y1="20101" x2="12707" y2="19598"/>
                          <a14:foregroundMark x1="22099" y1="19095" x2="13812" y2="19095"/>
                          <a14:foregroundMark x1="13260" y1="17588" x2="11050" y2="21608"/>
                          <a14:foregroundMark x1="12707" y1="18593" x2="12707" y2="24623"/>
                          <a14:foregroundMark x1="13260" y1="23618" x2="13260" y2="23618"/>
                          <a14:foregroundMark x1="80110" y1="17588" x2="84530" y2="21608"/>
                          <a14:foregroundMark x1="80110" y1="17085" x2="86188" y2="18593"/>
                          <a14:foregroundMark x1="81768" y1="16583" x2="85635" y2="22613"/>
                          <a14:foregroundMark x1="77901" y1="16080" x2="57459" y2="9548"/>
                          <a14:foregroundMark x1="32044" y1="91960" x2="55801" y2="90955"/>
                          <a14:foregroundMark x1="31492" y1="90452" x2="51381" y2="94472"/>
                          <a14:foregroundMark x1="32597" y1="94975" x2="61878" y2="96985"/>
                          <a14:foregroundMark x1="45304" y1="93970" x2="60773" y2="944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824" y="574812"/>
              <a:ext cx="871049" cy="957673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DDF4110-A923-4D50-A97B-51766819A9A5}"/>
                </a:ext>
              </a:extLst>
            </p:cNvPr>
            <p:cNvGrpSpPr/>
            <p:nvPr/>
          </p:nvGrpSpPr>
          <p:grpSpPr>
            <a:xfrm>
              <a:off x="228219" y="2374439"/>
              <a:ext cx="1559496" cy="1304439"/>
              <a:chOff x="6096000" y="2073745"/>
              <a:chExt cx="5638800" cy="4355827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36A4ACE-AFFE-4B6E-BFC3-254D52BF9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824" b="89924" l="9966" r="91216">
                            <a14:foregroundMark x1="17230" y1="68262" x2="26014" y2="75819"/>
                            <a14:foregroundMark x1="26014" y1="75819" x2="54392" y2="84887"/>
                            <a14:foregroundMark x1="54392" y1="84887" x2="46284" y2="88665"/>
                            <a14:foregroundMark x1="46284" y1="88665" x2="30912" y2="78086"/>
                            <a14:foregroundMark x1="89865" y1="71537" x2="91216" y2="753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96000" y="2648147"/>
                <a:ext cx="5638800" cy="37814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47FA664D-F530-4B55-9BA7-266E16CC04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877" b="91852" l="9966" r="89863">
                            <a14:foregroundMark x1="39003" y1="88395" x2="56529" y2="91605"/>
                            <a14:foregroundMark x1="56529" y1="91605" x2="61340" y2="88889"/>
                            <a14:foregroundMark x1="41924" y1="90864" x2="43814" y2="91605"/>
                            <a14:foregroundMark x1="43814" y1="91605" x2="52749" y2="91852"/>
                            <a14:foregroundMark x1="52749" y1="91852" x2="59622" y2="91111"/>
                            <a14:foregroundMark x1="42268" y1="91111" x2="44502" y2="91605"/>
                            <a14:backgroundMark x1="73024" y1="39259" x2="65808" y2="3456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169074" y="2235671"/>
                <a:ext cx="5543550" cy="38576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625F015-835A-4493-B2A4-6BF20159A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795" b="90433" l="9591" r="89876">
                            <a14:foregroundMark x1="38366" y1="89977" x2="47780" y2="89977"/>
                            <a14:foregroundMark x1="47780" y1="89977" x2="56483" y2="90433"/>
                            <a14:foregroundMark x1="9947" y1="53303" x2="9591" y2="5239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59561" y="2073745"/>
                <a:ext cx="5362575" cy="4181475"/>
              </a:xfrm>
              <a:prstGeom prst="rect">
                <a:avLst/>
              </a:prstGeom>
            </p:spPr>
          </p:pic>
        </p:grpSp>
        <p:pic>
          <p:nvPicPr>
            <p:cNvPr id="39" name="그림 13">
              <a:extLst>
                <a:ext uri="{FF2B5EF4-FFF2-40B4-BE49-F238E27FC236}">
                  <a16:creationId xmlns:a16="http://schemas.microsoft.com/office/drawing/2014/main" id="{981E630F-01EE-4049-B518-36BFB124B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5" y="152418"/>
              <a:ext cx="2137622" cy="1103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18CCC57-A40B-4653-A099-6B4B60A44E9D}"/>
                </a:ext>
              </a:extLst>
            </p:cNvPr>
            <p:cNvCxnSpPr>
              <a:cxnSpLocks/>
            </p:cNvCxnSpPr>
            <p:nvPr/>
          </p:nvCxnSpPr>
          <p:spPr>
            <a:xfrm>
              <a:off x="2167498" y="1073434"/>
              <a:ext cx="780784" cy="65448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9A66E00-556D-4BFB-B756-5B4E72238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7546" y="2351072"/>
              <a:ext cx="922624" cy="39518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3E8E71-70C4-4B1F-A001-0F83499D6B4D}"/>
                </a:ext>
              </a:extLst>
            </p:cNvPr>
            <p:cNvSpPr txBox="1"/>
            <p:nvPr/>
          </p:nvSpPr>
          <p:spPr>
            <a:xfrm>
              <a:off x="-700318" y="1784101"/>
              <a:ext cx="1529989" cy="408213"/>
            </a:xfrm>
            <a:prstGeom prst="rect">
              <a:avLst/>
            </a:prstGeom>
            <a:solidFill>
              <a:srgbClr val="2FC9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측정 값 전송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29D18CA9-0E8B-48F9-BF59-11B2CD601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475" y="1338074"/>
              <a:ext cx="139102" cy="1066098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대지, 사람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159AFB2C-5C9A-4FA5-B621-BE4EEDE68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7E477A-F650-4289-806D-59E230E964F8}"/>
              </a:ext>
            </a:extLst>
          </p:cNvPr>
          <p:cNvSpPr/>
          <p:nvPr/>
        </p:nvSpPr>
        <p:spPr>
          <a:xfrm>
            <a:off x="5183" y="-41644"/>
            <a:ext cx="8755113" cy="6899644"/>
          </a:xfrm>
          <a:custGeom>
            <a:avLst/>
            <a:gdLst>
              <a:gd name="connsiteX0" fmla="*/ 0 w 7488832"/>
              <a:gd name="connsiteY0" fmla="*/ 0 h 6480720"/>
              <a:gd name="connsiteX1" fmla="*/ 7488832 w 7488832"/>
              <a:gd name="connsiteY1" fmla="*/ 0 h 6480720"/>
              <a:gd name="connsiteX2" fmla="*/ 7488832 w 7488832"/>
              <a:gd name="connsiteY2" fmla="*/ 6480720 h 6480720"/>
              <a:gd name="connsiteX3" fmla="*/ 0 w 7488832"/>
              <a:gd name="connsiteY3" fmla="*/ 6480720 h 6480720"/>
              <a:gd name="connsiteX4" fmla="*/ 0 w 7488832"/>
              <a:gd name="connsiteY4" fmla="*/ 0 h 6480720"/>
              <a:gd name="connsiteX0" fmla="*/ 0 w 8445435"/>
              <a:gd name="connsiteY0" fmla="*/ 42203 h 6522923"/>
              <a:gd name="connsiteX1" fmla="*/ 8445435 w 8445435"/>
              <a:gd name="connsiteY1" fmla="*/ 0 h 6522923"/>
              <a:gd name="connsiteX2" fmla="*/ 7488832 w 8445435"/>
              <a:gd name="connsiteY2" fmla="*/ 6522923 h 6522923"/>
              <a:gd name="connsiteX3" fmla="*/ 0 w 8445435"/>
              <a:gd name="connsiteY3" fmla="*/ 6522923 h 6522923"/>
              <a:gd name="connsiteX4" fmla="*/ 0 w 8445435"/>
              <a:gd name="connsiteY4" fmla="*/ 42203 h 6522923"/>
              <a:gd name="connsiteX0" fmla="*/ 0 w 8445435"/>
              <a:gd name="connsiteY0" fmla="*/ 42203 h 6536991"/>
              <a:gd name="connsiteX1" fmla="*/ 8445435 w 8445435"/>
              <a:gd name="connsiteY1" fmla="*/ 0 h 6536991"/>
              <a:gd name="connsiteX2" fmla="*/ 5688167 w 8445435"/>
              <a:gd name="connsiteY2" fmla="*/ 6536991 h 6536991"/>
              <a:gd name="connsiteX3" fmla="*/ 0 w 8445435"/>
              <a:gd name="connsiteY3" fmla="*/ 6522923 h 6536991"/>
              <a:gd name="connsiteX4" fmla="*/ 0 w 8445435"/>
              <a:gd name="connsiteY4" fmla="*/ 42203 h 653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5435" h="6536991">
                <a:moveTo>
                  <a:pt x="0" y="42203"/>
                </a:moveTo>
                <a:lnTo>
                  <a:pt x="8445435" y="0"/>
                </a:lnTo>
                <a:lnTo>
                  <a:pt x="5688167" y="6536991"/>
                </a:lnTo>
                <a:lnTo>
                  <a:pt x="0" y="6522923"/>
                </a:lnTo>
                <a:lnTo>
                  <a:pt x="0" y="42203"/>
                </a:lnTo>
                <a:close/>
              </a:path>
            </a:pathLst>
          </a:cu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8F8BF1A-438A-43E3-9757-32945B5F303F}"/>
              </a:ext>
            </a:extLst>
          </p:cNvPr>
          <p:cNvGrpSpPr/>
          <p:nvPr/>
        </p:nvGrpSpPr>
        <p:grpSpPr>
          <a:xfrm>
            <a:off x="288032" y="362653"/>
            <a:ext cx="4481403" cy="1194139"/>
            <a:chOff x="288032" y="332656"/>
            <a:chExt cx="4481403" cy="11941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05A052-C9F5-4CDE-BF75-7940AFF99A83}"/>
                </a:ext>
              </a:extLst>
            </p:cNvPr>
            <p:cNvSpPr txBox="1"/>
            <p:nvPr/>
          </p:nvSpPr>
          <p:spPr>
            <a:xfrm>
              <a:off x="2105139" y="1126685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64C541-88BB-4F0F-A8C3-AC8E9B6E7F33}"/>
                </a:ext>
              </a:extLst>
            </p:cNvPr>
            <p:cNvSpPr txBox="1"/>
            <p:nvPr/>
          </p:nvSpPr>
          <p:spPr>
            <a:xfrm>
              <a:off x="288032" y="332656"/>
              <a:ext cx="42237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4. </a:t>
              </a:r>
              <a:r>
                <a:rPr lang="ko-KR" altLang="en-US" sz="4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향후 발전 방향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1125D1-3927-4E97-A9CA-58A136AA717A}"/>
              </a:ext>
            </a:extLst>
          </p:cNvPr>
          <p:cNvGrpSpPr/>
          <p:nvPr/>
        </p:nvGrpSpPr>
        <p:grpSpPr>
          <a:xfrm>
            <a:off x="839416" y="1916832"/>
            <a:ext cx="6264696" cy="1859276"/>
            <a:chOff x="839416" y="1784463"/>
            <a:chExt cx="6264696" cy="18592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722B3E-AD70-400C-808B-5F867C61428A}"/>
                </a:ext>
              </a:extLst>
            </p:cNvPr>
            <p:cNvSpPr txBox="1"/>
            <p:nvPr/>
          </p:nvSpPr>
          <p:spPr>
            <a:xfrm>
              <a:off x="1415393" y="2387442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추가 센서 도입으로 인한</a:t>
              </a:r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환경 정보 추가 제공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40552-53E4-409E-8692-B1F0A755669A}"/>
                </a:ext>
              </a:extLst>
            </p:cNvPr>
            <p:cNvSpPr txBox="1"/>
            <p:nvPr/>
          </p:nvSpPr>
          <p:spPr>
            <a:xfrm>
              <a:off x="839416" y="1784463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C.E.O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추가 개선 방향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D438F-8C89-4292-9866-70A06E1A36CD}"/>
                </a:ext>
              </a:extLst>
            </p:cNvPr>
            <p:cNvSpPr txBox="1"/>
            <p:nvPr/>
          </p:nvSpPr>
          <p:spPr>
            <a:xfrm>
              <a:off x="1415480" y="2844930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하드웨어 교체로 인한 서비스 정보량 확대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28532B-C0B6-414C-A1B9-31B5A3B23EE0}"/>
                </a:ext>
              </a:extLst>
            </p:cNvPr>
            <p:cNvSpPr txBox="1"/>
            <p:nvPr/>
          </p:nvSpPr>
          <p:spPr>
            <a:xfrm>
              <a:off x="1415480" y="3274407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다양한 장소에 환경 제공 시도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F174F89-801C-450B-BF7B-099ED5CEEFD4}"/>
              </a:ext>
            </a:extLst>
          </p:cNvPr>
          <p:cNvGrpSpPr/>
          <p:nvPr/>
        </p:nvGrpSpPr>
        <p:grpSpPr>
          <a:xfrm>
            <a:off x="839416" y="4447473"/>
            <a:ext cx="6264696" cy="1429799"/>
            <a:chOff x="839416" y="3895483"/>
            <a:chExt cx="6264696" cy="142979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783035-32E3-477D-ACA4-0C9F40D7D695}"/>
                </a:ext>
              </a:extLst>
            </p:cNvPr>
            <p:cNvSpPr txBox="1"/>
            <p:nvPr/>
          </p:nvSpPr>
          <p:spPr>
            <a:xfrm>
              <a:off x="1415393" y="4498462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환경 관련 공모전 신청 예정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CFC0C4-D539-4562-A95B-5F18D982638C}"/>
                </a:ext>
              </a:extLst>
            </p:cNvPr>
            <p:cNvSpPr txBox="1"/>
            <p:nvPr/>
          </p:nvSpPr>
          <p:spPr>
            <a:xfrm>
              <a:off x="839416" y="3895483"/>
              <a:ext cx="568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C.E.O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공모전 신청 예정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8EA22-478F-4541-90C1-26F013EA5039}"/>
                </a:ext>
              </a:extLst>
            </p:cNvPr>
            <p:cNvSpPr txBox="1"/>
            <p:nvPr/>
          </p:nvSpPr>
          <p:spPr>
            <a:xfrm>
              <a:off x="1415480" y="4955950"/>
              <a:ext cx="5688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- </a:t>
              </a:r>
              <a:r>
                <a:rPr lang="ko-KR" altLang="en-US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기업 개선 공모전 신청 예정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35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노트북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E3134CF4-F7F2-4783-B6F7-830092858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r="1243" b="7813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0EEA8B-E9AC-4171-B81E-82594CAAB0DA}"/>
              </a:ext>
            </a:extLst>
          </p:cNvPr>
          <p:cNvSpPr/>
          <p:nvPr/>
        </p:nvSpPr>
        <p:spPr>
          <a:xfrm>
            <a:off x="0" y="1299862"/>
            <a:ext cx="12192000" cy="4258277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942A24-0089-4D09-9D9A-47F7BF9295DC}"/>
              </a:ext>
            </a:extLst>
          </p:cNvPr>
          <p:cNvSpPr/>
          <p:nvPr/>
        </p:nvSpPr>
        <p:spPr>
          <a:xfrm>
            <a:off x="0" y="0"/>
            <a:ext cx="12192000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1AA2D2-702A-4DB4-BAF4-69240046561E}"/>
              </a:ext>
            </a:extLst>
          </p:cNvPr>
          <p:cNvSpPr/>
          <p:nvPr/>
        </p:nvSpPr>
        <p:spPr>
          <a:xfrm>
            <a:off x="0" y="5558138"/>
            <a:ext cx="12192000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224E2E-04D1-4697-A639-02D85E819F44}"/>
              </a:ext>
            </a:extLst>
          </p:cNvPr>
          <p:cNvGrpSpPr/>
          <p:nvPr/>
        </p:nvGrpSpPr>
        <p:grpSpPr>
          <a:xfrm>
            <a:off x="956406" y="2204504"/>
            <a:ext cx="2591095" cy="2448991"/>
            <a:chOff x="3929974" y="1259731"/>
            <a:chExt cx="4338537" cy="4338537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CBD93C4-5CAD-49F7-AF48-09645AD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F49206-60F8-4A4B-B624-F0DB91596E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10DEBC-3748-4D92-A8A6-CCE19533B988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AF4BF04-2DAA-48F5-8B3D-70E9FAC7FB57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8A4D62E-4C50-415E-AF69-0059CB995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C4E5084-1604-4D7B-8899-4093F43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952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15B990-B3C7-47C7-89C0-3B5F243D7141}"/>
              </a:ext>
            </a:extLst>
          </p:cNvPr>
          <p:cNvSpPr txBox="1"/>
          <p:nvPr/>
        </p:nvSpPr>
        <p:spPr>
          <a:xfrm>
            <a:off x="1120101" y="2513170"/>
            <a:ext cx="22831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1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C3156-32F9-4042-9024-EA76E82BEDCD}"/>
              </a:ext>
            </a:extLst>
          </p:cNvPr>
          <p:cNvSpPr txBox="1"/>
          <p:nvPr/>
        </p:nvSpPr>
        <p:spPr>
          <a:xfrm>
            <a:off x="4203277" y="3656057"/>
            <a:ext cx="542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4923A-E21A-4677-A0D9-522F904ABFD0}"/>
              </a:ext>
            </a:extLst>
          </p:cNvPr>
          <p:cNvSpPr txBox="1"/>
          <p:nvPr/>
        </p:nvSpPr>
        <p:spPr>
          <a:xfrm>
            <a:off x="4151784" y="2999274"/>
            <a:ext cx="576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 배경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DD6F9F-7259-4F19-9271-747D4B13029E}"/>
              </a:ext>
            </a:extLst>
          </p:cNvPr>
          <p:cNvSpPr/>
          <p:nvPr/>
        </p:nvSpPr>
        <p:spPr>
          <a:xfrm>
            <a:off x="5278421" y="6555112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78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ACE2FB-DF6B-4590-879A-A5E13011EE38}"/>
              </a:ext>
            </a:extLst>
          </p:cNvPr>
          <p:cNvSpPr/>
          <p:nvPr/>
        </p:nvSpPr>
        <p:spPr>
          <a:xfrm>
            <a:off x="1" y="0"/>
            <a:ext cx="12192000" cy="7295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CDB5C-5FD2-4084-BF71-123579DFD110}"/>
              </a:ext>
            </a:extLst>
          </p:cNvPr>
          <p:cNvGrpSpPr/>
          <p:nvPr/>
        </p:nvGrpSpPr>
        <p:grpSpPr>
          <a:xfrm>
            <a:off x="178195" y="83875"/>
            <a:ext cx="570836" cy="539530"/>
            <a:chOff x="3929974" y="1259731"/>
            <a:chExt cx="4338537" cy="43385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9AD6C5-694D-42EB-B9C8-DA7CD1766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383B78-9363-4DF9-A47E-752318CFB72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32CB48-5D48-4DC4-8974-C5F8736E21D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44ADE9-B58B-42DB-AC8D-92B2FEB8B11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A4248C-2CEC-4154-A699-C52333AAE2A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BC79A90-4540-4E7A-9A05-A684E4F160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BA8B99-4FE6-41C3-983E-E8B972B28D7F}"/>
              </a:ext>
            </a:extLst>
          </p:cNvPr>
          <p:cNvSpPr txBox="1"/>
          <p:nvPr/>
        </p:nvSpPr>
        <p:spPr>
          <a:xfrm>
            <a:off x="195549" y="133952"/>
            <a:ext cx="5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1D2F6-355D-49C1-80C7-74ABDB79641D}"/>
              </a:ext>
            </a:extLst>
          </p:cNvPr>
          <p:cNvSpPr txBox="1"/>
          <p:nvPr/>
        </p:nvSpPr>
        <p:spPr>
          <a:xfrm>
            <a:off x="865197" y="64626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 배경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D5ED-DFF7-4A7E-80E3-ED53E04BDD83}"/>
              </a:ext>
            </a:extLst>
          </p:cNvPr>
          <p:cNvSpPr txBox="1"/>
          <p:nvPr/>
        </p:nvSpPr>
        <p:spPr>
          <a:xfrm>
            <a:off x="865197" y="375590"/>
            <a:ext cx="3688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E9D202-1082-4F6C-89C8-27A37C425F0F}"/>
              </a:ext>
            </a:extLst>
          </p:cNvPr>
          <p:cNvGrpSpPr/>
          <p:nvPr/>
        </p:nvGrpSpPr>
        <p:grpSpPr>
          <a:xfrm>
            <a:off x="901784" y="2132856"/>
            <a:ext cx="10162768" cy="3168352"/>
            <a:chOff x="901784" y="1772816"/>
            <a:chExt cx="10162768" cy="31683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C772ED-2318-4382-AE8E-DAD909C8B037}"/>
                </a:ext>
              </a:extLst>
            </p:cNvPr>
            <p:cNvSpPr txBox="1"/>
            <p:nvPr/>
          </p:nvSpPr>
          <p:spPr>
            <a:xfrm>
              <a:off x="901785" y="1772816"/>
              <a:ext cx="10162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학생들의 원활한 공부 환경을 위한 방법이 없을까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?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0542344-8D6B-4C9C-9061-34A07D7EB07C}"/>
                </a:ext>
              </a:extLst>
            </p:cNvPr>
            <p:cNvSpPr/>
            <p:nvPr/>
          </p:nvSpPr>
          <p:spPr>
            <a:xfrm rot="20791154">
              <a:off x="3952378" y="2636912"/>
              <a:ext cx="598963" cy="404402"/>
            </a:xfrm>
            <a:prstGeom prst="rect">
              <a:avLst/>
            </a:prstGeom>
            <a:solidFill>
              <a:srgbClr val="0070C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50A1A1-E598-4107-BD5C-F7E086E96924}"/>
                </a:ext>
              </a:extLst>
            </p:cNvPr>
            <p:cNvSpPr txBox="1"/>
            <p:nvPr/>
          </p:nvSpPr>
          <p:spPr>
            <a:xfrm>
              <a:off x="901784" y="2644676"/>
              <a:ext cx="10162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효율성을 올리는 것을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중점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으로</a:t>
              </a:r>
              <a:r>
                <a:rPr lang="ko-KR" altLang="en-US" sz="24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생각해보자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884408-5E7C-46A1-9C14-4AA1A92D0A22}"/>
                </a:ext>
              </a:extLst>
            </p:cNvPr>
            <p:cNvSpPr/>
            <p:nvPr/>
          </p:nvSpPr>
          <p:spPr>
            <a:xfrm rot="20791154">
              <a:off x="4954095" y="4501356"/>
              <a:ext cx="598963" cy="404402"/>
            </a:xfrm>
            <a:prstGeom prst="rect">
              <a:avLst/>
            </a:prstGeom>
            <a:solidFill>
              <a:srgbClr val="0070C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D8142-DA16-4CCF-8DB7-3E0C11EC128A}"/>
                </a:ext>
              </a:extLst>
            </p:cNvPr>
            <p:cNvSpPr txBox="1"/>
            <p:nvPr/>
          </p:nvSpPr>
          <p:spPr>
            <a:xfrm>
              <a:off x="901789" y="4479503"/>
              <a:ext cx="10162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업무에 따라서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적절한 환경을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제공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해줄 수 있을까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?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450458-BBF9-462D-81F1-A40B4F3E4E0B}"/>
                </a:ext>
              </a:extLst>
            </p:cNvPr>
            <p:cNvSpPr txBox="1"/>
            <p:nvPr/>
          </p:nvSpPr>
          <p:spPr>
            <a:xfrm>
              <a:off x="901784" y="3573016"/>
              <a:ext cx="10162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*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모든 사람의 업무 효율성을 증가할 수 있는 방법을 생각해보자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조선일보명조" panose="02030304000000000000" pitchFamily="18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7E1738-F8C7-4AE1-9D23-70DE773916D1}"/>
              </a:ext>
            </a:extLst>
          </p:cNvPr>
          <p:cNvSpPr txBox="1"/>
          <p:nvPr/>
        </p:nvSpPr>
        <p:spPr>
          <a:xfrm>
            <a:off x="6816080" y="6093296"/>
            <a:ext cx="10162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*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 2018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7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월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19</a:t>
            </a:r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일 피드백 후 수정했습니다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CF7AC9-31CF-4DD4-A8E6-A4E0B8B31DE3}"/>
              </a:ext>
            </a:extLst>
          </p:cNvPr>
          <p:cNvSpPr txBox="1"/>
          <p:nvPr/>
        </p:nvSpPr>
        <p:spPr>
          <a:xfrm>
            <a:off x="479376" y="920174"/>
            <a:ext cx="6696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C.E.O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추진 배경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endParaRPr lang="en-US" altLang="ko-KR" sz="16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9AD8D3E-CCDE-4282-83B1-C30A3092908D}"/>
              </a:ext>
            </a:extLst>
          </p:cNvPr>
          <p:cNvSpPr/>
          <p:nvPr/>
        </p:nvSpPr>
        <p:spPr>
          <a:xfrm>
            <a:off x="521209" y="1556792"/>
            <a:ext cx="3126519" cy="45719"/>
          </a:xfrm>
          <a:prstGeom prst="roundRect">
            <a:avLst/>
          </a:prstGeom>
          <a:solidFill>
            <a:srgbClr val="79E75F"/>
          </a:solidFill>
          <a:ln>
            <a:solidFill>
              <a:srgbClr val="79E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바닥, 벽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05CE6CFF-902C-45BC-A85B-71B760E6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7923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942A24-0089-4D09-9D9A-47F7BF9295DC}"/>
              </a:ext>
            </a:extLst>
          </p:cNvPr>
          <p:cNvSpPr/>
          <p:nvPr/>
        </p:nvSpPr>
        <p:spPr>
          <a:xfrm>
            <a:off x="-22498" y="-11186"/>
            <a:ext cx="12214498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C4DB53-4CD1-4C12-A491-44EA78051CB6}"/>
              </a:ext>
            </a:extLst>
          </p:cNvPr>
          <p:cNvSpPr/>
          <p:nvPr/>
        </p:nvSpPr>
        <p:spPr>
          <a:xfrm>
            <a:off x="0" y="1288676"/>
            <a:ext cx="12192000" cy="4269464"/>
          </a:xfrm>
          <a:prstGeom prst="rect">
            <a:avLst/>
          </a:prstGeom>
          <a:solidFill>
            <a:srgbClr val="26262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1AA2D2-702A-4DB4-BAF4-69240046561E}"/>
              </a:ext>
            </a:extLst>
          </p:cNvPr>
          <p:cNvSpPr/>
          <p:nvPr/>
        </p:nvSpPr>
        <p:spPr>
          <a:xfrm>
            <a:off x="0" y="5558138"/>
            <a:ext cx="12192000" cy="129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224E2E-04D1-4697-A639-02D85E819F44}"/>
              </a:ext>
            </a:extLst>
          </p:cNvPr>
          <p:cNvGrpSpPr/>
          <p:nvPr/>
        </p:nvGrpSpPr>
        <p:grpSpPr>
          <a:xfrm>
            <a:off x="956406" y="2204504"/>
            <a:ext cx="2591095" cy="2448991"/>
            <a:chOff x="3929974" y="1259731"/>
            <a:chExt cx="4338537" cy="4338537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CBD93C4-5CAD-49F7-AF48-09645AD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7F49206-60F8-4A4B-B624-F0DB91596EB6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010DEBC-3748-4D92-A8A6-CCE19533B988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AF4BF04-2DAA-48F5-8B3D-70E9FAC7FB57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8A4D62E-4C50-415E-AF69-0059CB995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C4E5084-1604-4D7B-8899-4093F43CB52B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15B990-B3C7-47C7-89C0-3B5F243D7141}"/>
              </a:ext>
            </a:extLst>
          </p:cNvPr>
          <p:cNvSpPr txBox="1"/>
          <p:nvPr/>
        </p:nvSpPr>
        <p:spPr>
          <a:xfrm>
            <a:off x="1120101" y="2513170"/>
            <a:ext cx="22831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</a:t>
            </a:r>
            <a:endParaRPr lang="ko-KR" altLang="en-US" sz="115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D0F017-13FC-438E-9335-BEE92F92EDD5}"/>
              </a:ext>
            </a:extLst>
          </p:cNvPr>
          <p:cNvSpPr txBox="1"/>
          <p:nvPr/>
        </p:nvSpPr>
        <p:spPr>
          <a:xfrm>
            <a:off x="4151784" y="2999274"/>
            <a:ext cx="5763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 내용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95839-76FB-415D-9444-A059FFCB4554}"/>
              </a:ext>
            </a:extLst>
          </p:cNvPr>
          <p:cNvSpPr txBox="1"/>
          <p:nvPr/>
        </p:nvSpPr>
        <p:spPr>
          <a:xfrm>
            <a:off x="4203277" y="3656057"/>
            <a:ext cx="542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5CB3E8-D9A4-4C78-886A-C459FAE2332C}"/>
              </a:ext>
            </a:extLst>
          </p:cNvPr>
          <p:cNvSpPr/>
          <p:nvPr/>
        </p:nvSpPr>
        <p:spPr>
          <a:xfrm>
            <a:off x="5278421" y="6555112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471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ACE2FB-DF6B-4590-879A-A5E13011EE38}"/>
              </a:ext>
            </a:extLst>
          </p:cNvPr>
          <p:cNvSpPr/>
          <p:nvPr/>
        </p:nvSpPr>
        <p:spPr>
          <a:xfrm>
            <a:off x="1" y="0"/>
            <a:ext cx="12192000" cy="7295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CDB5C-5FD2-4084-BF71-123579DFD110}"/>
              </a:ext>
            </a:extLst>
          </p:cNvPr>
          <p:cNvGrpSpPr/>
          <p:nvPr/>
        </p:nvGrpSpPr>
        <p:grpSpPr>
          <a:xfrm>
            <a:off x="178195" y="83875"/>
            <a:ext cx="570836" cy="539530"/>
            <a:chOff x="3929974" y="1259731"/>
            <a:chExt cx="4338537" cy="43385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9AD6C5-694D-42EB-B9C8-DA7CD1766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383B78-9363-4DF9-A47E-752318CFB72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32CB48-5D48-4DC4-8974-C5F8736E21D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44ADE9-B58B-42DB-AC8D-92B2FEB8B11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A4248C-2CEC-4154-A699-C52333AAE2A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BC79A90-4540-4E7A-9A05-A684E4F160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BA8B99-4FE6-41C3-983E-E8B972B28D7F}"/>
              </a:ext>
            </a:extLst>
          </p:cNvPr>
          <p:cNvSpPr txBox="1"/>
          <p:nvPr/>
        </p:nvSpPr>
        <p:spPr>
          <a:xfrm>
            <a:off x="195549" y="133952"/>
            <a:ext cx="5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BCD0F-C73A-4B3A-89BD-1FB0E47EAA74}"/>
              </a:ext>
            </a:extLst>
          </p:cNvPr>
          <p:cNvSpPr txBox="1"/>
          <p:nvPr/>
        </p:nvSpPr>
        <p:spPr>
          <a:xfrm>
            <a:off x="865197" y="64626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 내용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FC0A4-C4FC-4B32-B184-3C5D7B2924A8}"/>
              </a:ext>
            </a:extLst>
          </p:cNvPr>
          <p:cNvSpPr txBox="1"/>
          <p:nvPr/>
        </p:nvSpPr>
        <p:spPr>
          <a:xfrm>
            <a:off x="865197" y="375590"/>
            <a:ext cx="3688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024131-9BF9-4212-ABD9-C8115D8255CF}"/>
              </a:ext>
            </a:extLst>
          </p:cNvPr>
          <p:cNvSpPr/>
          <p:nvPr/>
        </p:nvSpPr>
        <p:spPr>
          <a:xfrm>
            <a:off x="5239948" y="6555112"/>
            <a:ext cx="17315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PROJECT.</a:t>
            </a:r>
            <a:endParaRPr lang="ko-KR" altLang="en-US" sz="14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77D608-899A-4211-8560-3ABD1F67B94A}"/>
              </a:ext>
            </a:extLst>
          </p:cNvPr>
          <p:cNvSpPr txBox="1"/>
          <p:nvPr/>
        </p:nvSpPr>
        <p:spPr>
          <a:xfrm>
            <a:off x="479376" y="920174"/>
            <a:ext cx="747662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C.E.O 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란 무엇인가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실제 환경 정보를 측정하고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자동적으로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최적의 환경을 제공해준다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endParaRPr lang="en-US" altLang="ko-KR" sz="16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0D5B395-9A6D-400C-A3CD-7AE339EB398C}"/>
              </a:ext>
            </a:extLst>
          </p:cNvPr>
          <p:cNvSpPr/>
          <p:nvPr/>
        </p:nvSpPr>
        <p:spPr>
          <a:xfrm flipV="1">
            <a:off x="521209" y="1585648"/>
            <a:ext cx="3637285" cy="45719"/>
          </a:xfrm>
          <a:prstGeom prst="roundRect">
            <a:avLst/>
          </a:prstGeom>
          <a:solidFill>
            <a:srgbClr val="79E75F"/>
          </a:solidFill>
          <a:ln>
            <a:solidFill>
              <a:srgbClr val="79E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AE35E9-9AA7-4933-BA8A-2DB03A0D722C}"/>
              </a:ext>
            </a:extLst>
          </p:cNvPr>
          <p:cNvGrpSpPr/>
          <p:nvPr/>
        </p:nvGrpSpPr>
        <p:grpSpPr>
          <a:xfrm>
            <a:off x="7623441" y="4637004"/>
            <a:ext cx="1654609" cy="1568909"/>
            <a:chOff x="6096000" y="2073745"/>
            <a:chExt cx="5638800" cy="435582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6407ADA-7BF8-45D6-B02F-3F90568BC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4" b="89924" l="9966" r="91216">
                          <a14:foregroundMark x1="17230" y1="68262" x2="26014" y2="75819"/>
                          <a14:foregroundMark x1="26014" y1="75819" x2="54392" y2="84887"/>
                          <a14:foregroundMark x1="54392" y1="84887" x2="46284" y2="88665"/>
                          <a14:foregroundMark x1="46284" y1="88665" x2="30912" y2="78086"/>
                          <a14:foregroundMark x1="89865" y1="71537" x2="91216" y2="753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0" y="2648147"/>
              <a:ext cx="5638800" cy="37814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B106296-F3D6-440F-A345-2DE57295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77" b="91852" l="9966" r="89863">
                          <a14:foregroundMark x1="39003" y1="88395" x2="56529" y2="91605"/>
                          <a14:foregroundMark x1="56529" y1="91605" x2="61340" y2="88889"/>
                          <a14:foregroundMark x1="41924" y1="90864" x2="43814" y2="91605"/>
                          <a14:foregroundMark x1="43814" y1="91605" x2="52749" y2="91852"/>
                          <a14:foregroundMark x1="52749" y1="91852" x2="59622" y2="91111"/>
                          <a14:foregroundMark x1="42268" y1="91111" x2="44502" y2="91605"/>
                          <a14:backgroundMark x1="73024" y1="39259" x2="65808" y2="3456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69074" y="2235671"/>
              <a:ext cx="5543550" cy="38576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F708467-BCA9-4691-94F3-785EC0338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95" b="90433" l="9591" r="89876">
                          <a14:foregroundMark x1="38366" y1="89977" x2="47780" y2="89977"/>
                          <a14:foregroundMark x1="47780" y1="89977" x2="56483" y2="90433"/>
                          <a14:foregroundMark x1="9947" y1="53303" x2="9591" y2="523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59561" y="2073745"/>
              <a:ext cx="5362575" cy="4181475"/>
            </a:xfrm>
            <a:prstGeom prst="rect">
              <a:avLst/>
            </a:prstGeom>
          </p:spPr>
        </p:pic>
      </p:grpSp>
      <p:pic>
        <p:nvPicPr>
          <p:cNvPr id="21" name="그림 13">
            <a:extLst>
              <a:ext uri="{FF2B5EF4-FFF2-40B4-BE49-F238E27FC236}">
                <a16:creationId xmlns:a16="http://schemas.microsoft.com/office/drawing/2014/main" id="{30884008-A07D-4AFE-9661-54B2155FC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48" y="1541829"/>
            <a:ext cx="2373152" cy="122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2B35D8-B366-4E61-958C-88755F056956}"/>
              </a:ext>
            </a:extLst>
          </p:cNvPr>
          <p:cNvSpPr txBox="1"/>
          <p:nvPr/>
        </p:nvSpPr>
        <p:spPr>
          <a:xfrm>
            <a:off x="9905883" y="3320468"/>
            <a:ext cx="1529989" cy="369332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값 전송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6B3C312-06FF-4682-897C-F4D0274849E6}"/>
              </a:ext>
            </a:extLst>
          </p:cNvPr>
          <p:cNvGrpSpPr/>
          <p:nvPr/>
        </p:nvGrpSpPr>
        <p:grpSpPr>
          <a:xfrm>
            <a:off x="7623441" y="4149080"/>
            <a:ext cx="4250738" cy="2316739"/>
            <a:chOff x="6744072" y="4149080"/>
            <a:chExt cx="4392488" cy="231673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EB2738B-47EC-4E7D-B3EA-FEEF7CF7455A}"/>
                </a:ext>
              </a:extLst>
            </p:cNvPr>
            <p:cNvCxnSpPr>
              <a:cxnSpLocks/>
            </p:cNvCxnSpPr>
            <p:nvPr/>
          </p:nvCxnSpPr>
          <p:spPr>
            <a:xfrm>
              <a:off x="6744072" y="4149080"/>
              <a:ext cx="0" cy="231673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5FC6B31-B402-43DB-940E-69E1B99E08CB}"/>
                </a:ext>
              </a:extLst>
            </p:cNvPr>
            <p:cNvCxnSpPr>
              <a:cxnSpLocks/>
            </p:cNvCxnSpPr>
            <p:nvPr/>
          </p:nvCxnSpPr>
          <p:spPr>
            <a:xfrm>
              <a:off x="11136560" y="4149080"/>
              <a:ext cx="0" cy="231673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3A11C91-4BB2-4776-97C1-BD07671847C1}"/>
                </a:ext>
              </a:extLst>
            </p:cNvPr>
            <p:cNvCxnSpPr>
              <a:cxnSpLocks/>
            </p:cNvCxnSpPr>
            <p:nvPr/>
          </p:nvCxnSpPr>
          <p:spPr>
            <a:xfrm>
              <a:off x="6744072" y="6465819"/>
              <a:ext cx="4392488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D8227E4-BD2F-47B6-9330-28ADE24494E7}"/>
                </a:ext>
              </a:extLst>
            </p:cNvPr>
            <p:cNvCxnSpPr>
              <a:cxnSpLocks/>
            </p:cNvCxnSpPr>
            <p:nvPr/>
          </p:nvCxnSpPr>
          <p:spPr>
            <a:xfrm>
              <a:off x="6744072" y="4149080"/>
              <a:ext cx="3456384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656004-A76B-405C-835C-209975C9F3FE}"/>
              </a:ext>
            </a:extLst>
          </p:cNvPr>
          <p:cNvSpPr txBox="1"/>
          <p:nvPr/>
        </p:nvSpPr>
        <p:spPr>
          <a:xfrm>
            <a:off x="10866067" y="3983446"/>
            <a:ext cx="1254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강의실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36A66-6386-4E4E-A3C8-3DC4DB1EF6C8}"/>
              </a:ext>
            </a:extLst>
          </p:cNvPr>
          <p:cNvSpPr txBox="1"/>
          <p:nvPr/>
        </p:nvSpPr>
        <p:spPr>
          <a:xfrm>
            <a:off x="9425907" y="4514778"/>
            <a:ext cx="2262581" cy="369332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각종 디바이스 재전송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DA0259-FEC9-4F87-B34D-BAC4668B5FE2}"/>
              </a:ext>
            </a:extLst>
          </p:cNvPr>
          <p:cNvSpPr txBox="1"/>
          <p:nvPr/>
        </p:nvSpPr>
        <p:spPr>
          <a:xfrm>
            <a:off x="9539586" y="4952201"/>
            <a:ext cx="2262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프로그램 신호 전송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ADD515-4958-4583-AAA5-4C2544C9E42E}"/>
              </a:ext>
            </a:extLst>
          </p:cNvPr>
          <p:cNvSpPr txBox="1"/>
          <p:nvPr/>
        </p:nvSpPr>
        <p:spPr>
          <a:xfrm>
            <a:off x="9497915" y="5373216"/>
            <a:ext cx="1654607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정보 측정</a:t>
            </a: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94F4D0E2-BEA2-4001-B8E7-9A5CEA50203A}"/>
              </a:ext>
            </a:extLst>
          </p:cNvPr>
          <p:cNvCxnSpPr>
            <a:cxnSpLocks/>
            <a:endCxn id="21" idx="2"/>
          </p:cNvCxnSpPr>
          <p:nvPr/>
        </p:nvCxnSpPr>
        <p:spPr>
          <a:xfrm rot="5400000" flipH="1" flipV="1">
            <a:off x="8349200" y="2858241"/>
            <a:ext cx="1773939" cy="1591910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E57394AC-CA4D-445E-8180-01042EA772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79460" y="2517403"/>
            <a:ext cx="2945975" cy="180679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8EEB3739-57C3-455C-8C57-71FFC5E45958}"/>
              </a:ext>
            </a:extLst>
          </p:cNvPr>
          <p:cNvCxnSpPr>
            <a:cxnSpLocks/>
          </p:cNvCxnSpPr>
          <p:nvPr/>
        </p:nvCxnSpPr>
        <p:spPr>
          <a:xfrm flipV="1">
            <a:off x="5206265" y="4716601"/>
            <a:ext cx="2107526" cy="82509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3F0CFFC-247F-4290-89B6-3E02EAAFAC2B}"/>
              </a:ext>
            </a:extLst>
          </p:cNvPr>
          <p:cNvSpPr txBox="1"/>
          <p:nvPr/>
        </p:nvSpPr>
        <p:spPr>
          <a:xfrm>
            <a:off x="8865045" y="980596"/>
            <a:ext cx="2668750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값 오류 검출 및 확인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5ED330-0FC2-42F5-8C5F-054D806DBD13}"/>
              </a:ext>
            </a:extLst>
          </p:cNvPr>
          <p:cNvSpPr txBox="1"/>
          <p:nvPr/>
        </p:nvSpPr>
        <p:spPr>
          <a:xfrm>
            <a:off x="3075657" y="2695826"/>
            <a:ext cx="1740010" cy="369332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강의 시간 전송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5EC72E-AAAF-4849-9F57-513CD4492263}"/>
              </a:ext>
            </a:extLst>
          </p:cNvPr>
          <p:cNvSpPr txBox="1"/>
          <p:nvPr/>
        </p:nvSpPr>
        <p:spPr>
          <a:xfrm>
            <a:off x="5747791" y="5553292"/>
            <a:ext cx="1266432" cy="369332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명령 호출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28A778-F3C4-400B-AA25-A2069F7E0210}"/>
              </a:ext>
            </a:extLst>
          </p:cNvPr>
          <p:cNvSpPr txBox="1"/>
          <p:nvPr/>
        </p:nvSpPr>
        <p:spPr>
          <a:xfrm>
            <a:off x="349702" y="6527296"/>
            <a:ext cx="498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프로토콜을 일반적으로 구할 수가 없기 때문에 리모컨으로 대체합니다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A89B6C-8C35-43A7-9F9A-1615AC5285A6}"/>
              </a:ext>
            </a:extLst>
          </p:cNvPr>
          <p:cNvSpPr txBox="1"/>
          <p:nvPr/>
        </p:nvSpPr>
        <p:spPr>
          <a:xfrm>
            <a:off x="9460568" y="6169427"/>
            <a:ext cx="275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기술은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장에서 발표 하겠습니다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2D039AC8-E9DB-4941-A95C-64598B3229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48" b="96985" l="9945" r="89503">
                        <a14:foregroundMark x1="20994" y1="52764" x2="48619" y2="63317"/>
                        <a14:foregroundMark x1="48619" y1="63317" x2="64641" y2="64322"/>
                        <a14:foregroundMark x1="19337" y1="50251" x2="45856" y2="62312"/>
                        <a14:foregroundMark x1="45856" y1="62312" x2="68508" y2="53266"/>
                        <a14:foregroundMark x1="62983" y1="50251" x2="41436" y2="74372"/>
                        <a14:foregroundMark x1="41436" y1="74372" x2="50276" y2="47236"/>
                        <a14:foregroundMark x1="50276" y1="47236" x2="75138" y2="27136"/>
                        <a14:foregroundMark x1="75138" y1="27136" x2="72928" y2="58794"/>
                        <a14:foregroundMark x1="72928" y1="58794" x2="56906" y2="38191"/>
                        <a14:foregroundMark x1="53591" y1="62312" x2="67403" y2="60302"/>
                        <a14:foregroundMark x1="67403" y1="62814" x2="58011" y2="69849"/>
                        <a14:foregroundMark x1="59669" y1="69347" x2="68508" y2="68844"/>
                        <a14:foregroundMark x1="41436" y1="52764" x2="23757" y2="48241"/>
                        <a14:foregroundMark x1="39779" y1="69849" x2="17680" y2="70854"/>
                        <a14:foregroundMark x1="23757" y1="59799" x2="29834" y2="73869"/>
                        <a14:foregroundMark x1="16022" y1="19598" x2="41989" y2="28141"/>
                        <a14:foregroundMark x1="41989" y1="28141" x2="68508" y2="27136"/>
                        <a14:foregroundMark x1="34254" y1="15578" x2="39779" y2="24623"/>
                        <a14:foregroundMark x1="34254" y1="14573" x2="59669" y2="23116"/>
                        <a14:foregroundMark x1="50829" y1="17588" x2="75138" y2="27638"/>
                        <a14:foregroundMark x1="50276" y1="12563" x2="66298" y2="21106"/>
                        <a14:foregroundMark x1="63536" y1="15578" x2="41989" y2="28141"/>
                        <a14:foregroundMark x1="74586" y1="24623" x2="79558" y2="16080"/>
                        <a14:foregroundMark x1="81215" y1="20603" x2="54144" y2="10050"/>
                        <a14:foregroundMark x1="54144" y1="10050" x2="26519" y2="11558"/>
                        <a14:foregroundMark x1="26519" y1="11558" x2="13260" y2="21608"/>
                        <a14:foregroundMark x1="16022" y1="19598" x2="14917" y2="19598"/>
                        <a14:foregroundMark x1="16022" y1="20101" x2="12707" y2="19598"/>
                        <a14:foregroundMark x1="22099" y1="19095" x2="13812" y2="19095"/>
                        <a14:foregroundMark x1="13260" y1="17588" x2="11050" y2="21608"/>
                        <a14:foregroundMark x1="12707" y1="18593" x2="12707" y2="24623"/>
                        <a14:foregroundMark x1="13260" y1="23618" x2="13260" y2="23618"/>
                        <a14:foregroundMark x1="80110" y1="17588" x2="84530" y2="21608"/>
                        <a14:foregroundMark x1="80110" y1="17085" x2="86188" y2="18593"/>
                        <a14:foregroundMark x1="81768" y1="16583" x2="85635" y2="22613"/>
                        <a14:foregroundMark x1="77901" y1="16080" x2="57459" y2="9548"/>
                        <a14:foregroundMark x1="32044" y1="91960" x2="55801" y2="90955"/>
                        <a14:foregroundMark x1="31492" y1="90452" x2="51381" y2="94472"/>
                        <a14:foregroundMark x1="32597" y1="94975" x2="61878" y2="96985"/>
                        <a14:foregroundMark x1="45304" y1="93970" x2="60773" y2="94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47" y="2098300"/>
            <a:ext cx="762388" cy="838206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CF3EB51-E8E9-427A-A568-856E0B628ACC}"/>
              </a:ext>
            </a:extLst>
          </p:cNvPr>
          <p:cNvGrpSpPr/>
          <p:nvPr/>
        </p:nvGrpSpPr>
        <p:grpSpPr>
          <a:xfrm>
            <a:off x="2863095" y="3773626"/>
            <a:ext cx="2419350" cy="1885950"/>
            <a:chOff x="1831697" y="3798696"/>
            <a:chExt cx="2419350" cy="18859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22153B6-E20A-4AE8-B48B-EB4F52FE6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697" y="3798696"/>
              <a:ext cx="2419350" cy="188595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FB8D51D-208B-4956-9DDC-59090E2E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588" y="4149080"/>
              <a:ext cx="963282" cy="861424"/>
            </a:xfrm>
            <a:prstGeom prst="rect">
              <a:avLst/>
            </a:prstGeom>
          </p:spPr>
        </p:pic>
      </p:grp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AE857EE3-AD27-41BC-BE59-6B697109C6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30117" y="2839038"/>
            <a:ext cx="1917675" cy="81515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2D59618-ECB8-4EDE-9809-06E321AA1215}"/>
              </a:ext>
            </a:extLst>
          </p:cNvPr>
          <p:cNvCxnSpPr>
            <a:cxnSpLocks/>
          </p:cNvCxnSpPr>
          <p:nvPr/>
        </p:nvCxnSpPr>
        <p:spPr>
          <a:xfrm>
            <a:off x="115177" y="2348880"/>
            <a:ext cx="0" cy="249501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E93562C-37B5-4609-A3EA-7045C3FC49ED}"/>
              </a:ext>
            </a:extLst>
          </p:cNvPr>
          <p:cNvCxnSpPr>
            <a:cxnSpLocks/>
          </p:cNvCxnSpPr>
          <p:nvPr/>
        </p:nvCxnSpPr>
        <p:spPr>
          <a:xfrm>
            <a:off x="2639616" y="2348880"/>
            <a:ext cx="0" cy="252654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0FBE4A8-A2AB-4A66-813D-4BB657E64112}"/>
              </a:ext>
            </a:extLst>
          </p:cNvPr>
          <p:cNvCxnSpPr>
            <a:cxnSpLocks/>
          </p:cNvCxnSpPr>
          <p:nvPr/>
        </p:nvCxnSpPr>
        <p:spPr>
          <a:xfrm>
            <a:off x="143020" y="4875426"/>
            <a:ext cx="2452431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3E5831-21F7-43C2-B607-17D4D8E43F0F}"/>
              </a:ext>
            </a:extLst>
          </p:cNvPr>
          <p:cNvSpPr txBox="1"/>
          <p:nvPr/>
        </p:nvSpPr>
        <p:spPr>
          <a:xfrm>
            <a:off x="143173" y="2637830"/>
            <a:ext cx="2568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DB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저장된 강의목록을 호출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시간의 강의 목록 비교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클라우드에서 강의실의 환경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호출하여 기준 값과 비교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강의가 없는 경우 강의실 제품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작동을 중지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49BC895-8637-4FB9-BC73-7145B50F6565}"/>
              </a:ext>
            </a:extLst>
          </p:cNvPr>
          <p:cNvCxnSpPr>
            <a:cxnSpLocks/>
          </p:cNvCxnSpPr>
          <p:nvPr/>
        </p:nvCxnSpPr>
        <p:spPr>
          <a:xfrm>
            <a:off x="115177" y="2348880"/>
            <a:ext cx="2524439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07978C0-D2B2-40FC-8B5C-0850F5885330}"/>
              </a:ext>
            </a:extLst>
          </p:cNvPr>
          <p:cNvSpPr txBox="1"/>
          <p:nvPr/>
        </p:nvSpPr>
        <p:spPr>
          <a:xfrm>
            <a:off x="349702" y="6188820"/>
            <a:ext cx="498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 프로그램의 사용자 인터페이스는 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장에 자세히 설명하도록 하겠습니다</a:t>
            </a:r>
            <a:r>
              <a:rPr lang="en-US" altLang="ko-KR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9E8860-8762-4A4A-B571-55CC50547A98}"/>
              </a:ext>
            </a:extLst>
          </p:cNvPr>
          <p:cNvSpPr txBox="1"/>
          <p:nvPr/>
        </p:nvSpPr>
        <p:spPr>
          <a:xfrm>
            <a:off x="7497135" y="2997413"/>
            <a:ext cx="1529989" cy="369332"/>
          </a:xfrm>
          <a:prstGeom prst="rect">
            <a:avLst/>
          </a:prstGeom>
          <a:solidFill>
            <a:srgbClr val="1B958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값 전송</a:t>
            </a:r>
          </a:p>
        </p:txBody>
      </p:sp>
    </p:spTree>
    <p:extLst>
      <p:ext uri="{BB962C8B-B14F-4D97-AF65-F5344CB8AC3E}">
        <p14:creationId xmlns:p14="http://schemas.microsoft.com/office/powerpoint/2010/main" val="21938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벽, 창문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1B2080C1-F04F-4C94-A6E7-89948D8B3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3067628-AD23-4C94-8692-358C59DDEAF9}"/>
              </a:ext>
            </a:extLst>
          </p:cNvPr>
          <p:cNvSpPr/>
          <p:nvPr/>
        </p:nvSpPr>
        <p:spPr>
          <a:xfrm>
            <a:off x="10776520" y="836712"/>
            <a:ext cx="1224136" cy="1224136"/>
          </a:xfrm>
          <a:prstGeom prst="ellipse">
            <a:avLst/>
          </a:prstGeom>
          <a:solidFill>
            <a:schemeClr val="bg1">
              <a:alpha val="60000"/>
            </a:schemeClr>
          </a:solidFill>
          <a:ln w="317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B585C62-508C-46E9-97C4-AF62BDF2FFE0}"/>
              </a:ext>
            </a:extLst>
          </p:cNvPr>
          <p:cNvSpPr/>
          <p:nvPr/>
        </p:nvSpPr>
        <p:spPr>
          <a:xfrm>
            <a:off x="6006097" y="5026958"/>
            <a:ext cx="1224136" cy="1224136"/>
          </a:xfrm>
          <a:prstGeom prst="ellipse">
            <a:avLst/>
          </a:prstGeom>
          <a:solidFill>
            <a:schemeClr val="bg1">
              <a:alpha val="60000"/>
            </a:schemeClr>
          </a:solidFill>
          <a:ln w="317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56886F-E895-45B8-B8E6-D9059C7AC177}"/>
              </a:ext>
            </a:extLst>
          </p:cNvPr>
          <p:cNvSpPr/>
          <p:nvPr/>
        </p:nvSpPr>
        <p:spPr>
          <a:xfrm>
            <a:off x="3395701" y="2383198"/>
            <a:ext cx="1224136" cy="1224136"/>
          </a:xfrm>
          <a:prstGeom prst="ellipse">
            <a:avLst/>
          </a:prstGeom>
          <a:solidFill>
            <a:srgbClr val="1B9586">
              <a:alpha val="60000"/>
            </a:srgbClr>
          </a:solidFill>
          <a:ln w="317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설명선: 굽은 선(테두리 없음) 9">
            <a:extLst>
              <a:ext uri="{FF2B5EF4-FFF2-40B4-BE49-F238E27FC236}">
                <a16:creationId xmlns:a16="http://schemas.microsoft.com/office/drawing/2014/main" id="{54C14DD1-99D1-44C6-ACDD-C579C49AA75A}"/>
              </a:ext>
            </a:extLst>
          </p:cNvPr>
          <p:cNvSpPr/>
          <p:nvPr/>
        </p:nvSpPr>
        <p:spPr>
          <a:xfrm>
            <a:off x="8544272" y="4363627"/>
            <a:ext cx="1656184" cy="576064"/>
          </a:xfrm>
          <a:prstGeom prst="callout2">
            <a:avLst>
              <a:gd name="adj1" fmla="val 50496"/>
              <a:gd name="adj2" fmla="val -8333"/>
              <a:gd name="adj3" fmla="val 48054"/>
              <a:gd name="adj4" fmla="val -47925"/>
              <a:gd name="adj5" fmla="val 144246"/>
              <a:gd name="adj6" fmla="val -70111"/>
            </a:avLst>
          </a:prstGeom>
          <a:solidFill>
            <a:schemeClr val="tx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밝기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설명선: 굽은 선(테두리 없음) 11">
            <a:extLst>
              <a:ext uri="{FF2B5EF4-FFF2-40B4-BE49-F238E27FC236}">
                <a16:creationId xmlns:a16="http://schemas.microsoft.com/office/drawing/2014/main" id="{CC910CEC-01B5-4196-B7DC-4ACF35852672}"/>
              </a:ext>
            </a:extLst>
          </p:cNvPr>
          <p:cNvSpPr/>
          <p:nvPr/>
        </p:nvSpPr>
        <p:spPr>
          <a:xfrm>
            <a:off x="5519936" y="1218974"/>
            <a:ext cx="1728192" cy="576064"/>
          </a:xfrm>
          <a:prstGeom prst="callout2">
            <a:avLst>
              <a:gd name="adj1" fmla="val 53016"/>
              <a:gd name="adj2" fmla="val -10852"/>
              <a:gd name="adj3" fmla="val 50574"/>
              <a:gd name="adj4" fmla="val -44565"/>
              <a:gd name="adj5" fmla="val 182039"/>
              <a:gd name="adj6" fmla="val -67592"/>
            </a:avLst>
          </a:prstGeom>
          <a:solidFill>
            <a:schemeClr val="tx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미세먼지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75593D-D28A-434A-8488-FC1E22C4072B}"/>
              </a:ext>
            </a:extLst>
          </p:cNvPr>
          <p:cNvSpPr/>
          <p:nvPr/>
        </p:nvSpPr>
        <p:spPr>
          <a:xfrm>
            <a:off x="0" y="548680"/>
            <a:ext cx="4439816" cy="7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어떤 것들을 측정할까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설명선: 굽은 선(테두리 없음) 13">
            <a:extLst>
              <a:ext uri="{FF2B5EF4-FFF2-40B4-BE49-F238E27FC236}">
                <a16:creationId xmlns:a16="http://schemas.microsoft.com/office/drawing/2014/main" id="{391546F4-1FEC-4CE2-9AAC-556739D909A2}"/>
              </a:ext>
            </a:extLst>
          </p:cNvPr>
          <p:cNvSpPr/>
          <p:nvPr/>
        </p:nvSpPr>
        <p:spPr>
          <a:xfrm>
            <a:off x="7464152" y="2936055"/>
            <a:ext cx="1761244" cy="576064"/>
          </a:xfrm>
          <a:prstGeom prst="callout2">
            <a:avLst>
              <a:gd name="adj1" fmla="val 47976"/>
              <a:gd name="adj2" fmla="val 129257"/>
              <a:gd name="adj3" fmla="val 27897"/>
              <a:gd name="adj4" fmla="val 180807"/>
              <a:gd name="adj5" fmla="val -135425"/>
              <a:gd name="adj6" fmla="val 204192"/>
            </a:avLst>
          </a:prstGeom>
          <a:solidFill>
            <a:schemeClr val="tx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온도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습도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ACE2FB-DF6B-4590-879A-A5E13011EE38}"/>
              </a:ext>
            </a:extLst>
          </p:cNvPr>
          <p:cNvSpPr/>
          <p:nvPr/>
        </p:nvSpPr>
        <p:spPr>
          <a:xfrm>
            <a:off x="1" y="0"/>
            <a:ext cx="12192000" cy="7295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CCDB5C-5FD2-4084-BF71-123579DFD110}"/>
              </a:ext>
            </a:extLst>
          </p:cNvPr>
          <p:cNvGrpSpPr/>
          <p:nvPr/>
        </p:nvGrpSpPr>
        <p:grpSpPr>
          <a:xfrm>
            <a:off x="178195" y="83875"/>
            <a:ext cx="570836" cy="539530"/>
            <a:chOff x="3929974" y="1259731"/>
            <a:chExt cx="4338537" cy="43385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59AD6C5-694D-42EB-B9C8-DA7CD1766D4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59731"/>
              <a:ext cx="1724121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383B78-9363-4DF9-A47E-752318CFB727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5598268"/>
              <a:ext cx="2607013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D32CB48-5D48-4DC4-8974-C5F8736E21D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74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F44ADE9-B58B-42DB-AC8D-92B2FEB8B11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511" y="1269458"/>
              <a:ext cx="0" cy="432881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FA4248C-2CEC-4154-A699-C52333AAE2A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83" y="1259731"/>
              <a:ext cx="183852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BC79A90-4540-4E7A-9A05-A684E4F16018}"/>
                </a:ext>
              </a:extLst>
            </p:cNvPr>
            <p:cNvCxnSpPr>
              <a:cxnSpLocks/>
            </p:cNvCxnSpPr>
            <p:nvPr/>
          </p:nvCxnSpPr>
          <p:spPr>
            <a:xfrm>
              <a:off x="7224388" y="5598268"/>
              <a:ext cx="1037638" cy="0"/>
            </a:xfrm>
            <a:prstGeom prst="line">
              <a:avLst/>
            </a:prstGeom>
            <a:ln w="28575">
              <a:solidFill>
                <a:srgbClr val="79E7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BA8B99-4FE6-41C3-983E-E8B972B28D7F}"/>
              </a:ext>
            </a:extLst>
          </p:cNvPr>
          <p:cNvSpPr txBox="1"/>
          <p:nvPr/>
        </p:nvSpPr>
        <p:spPr>
          <a:xfrm>
            <a:off x="195549" y="133952"/>
            <a:ext cx="55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FBCD0F-C73A-4B3A-89BD-1FB0E47EAA74}"/>
              </a:ext>
            </a:extLst>
          </p:cNvPr>
          <p:cNvSpPr txBox="1"/>
          <p:nvPr/>
        </p:nvSpPr>
        <p:spPr>
          <a:xfrm>
            <a:off x="865197" y="64626"/>
            <a:ext cx="354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제안 내용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2FC0A4-C4FC-4B32-B184-3C5D7B2924A8}"/>
              </a:ext>
            </a:extLst>
          </p:cNvPr>
          <p:cNvSpPr txBox="1"/>
          <p:nvPr/>
        </p:nvSpPr>
        <p:spPr>
          <a:xfrm>
            <a:off x="865197" y="375590"/>
            <a:ext cx="3688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C.E.O of </a:t>
            </a:r>
            <a:r>
              <a:rPr lang="en-US" altLang="ko-KR" sz="1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Ssangmun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People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024131-9BF9-4212-ABD9-C8115D8255CF}"/>
              </a:ext>
            </a:extLst>
          </p:cNvPr>
          <p:cNvSpPr/>
          <p:nvPr/>
        </p:nvSpPr>
        <p:spPr>
          <a:xfrm>
            <a:off x="5278420" y="6555112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SUCCESS PROJECT.</a:t>
            </a:r>
            <a:endParaRPr lang="ko-KR" altLang="en-US" sz="1200" dirty="0">
              <a:solidFill>
                <a:srgbClr val="26262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CF037F8-3E3F-47F4-B692-61F5721D3952}"/>
              </a:ext>
            </a:extLst>
          </p:cNvPr>
          <p:cNvGrpSpPr/>
          <p:nvPr/>
        </p:nvGrpSpPr>
        <p:grpSpPr>
          <a:xfrm>
            <a:off x="603818" y="1041410"/>
            <a:ext cx="11684870" cy="4838754"/>
            <a:chOff x="472076" y="1041410"/>
            <a:chExt cx="11684870" cy="48387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8F56CDC-0083-4E88-AA62-5D50693CF700}"/>
                </a:ext>
              </a:extLst>
            </p:cNvPr>
            <p:cNvGrpSpPr/>
            <p:nvPr/>
          </p:nvGrpSpPr>
          <p:grpSpPr>
            <a:xfrm>
              <a:off x="472076" y="1041410"/>
              <a:ext cx="11684870" cy="1523494"/>
              <a:chOff x="472076" y="920174"/>
              <a:chExt cx="11684870" cy="152349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477D608-899A-4211-8560-3ABD1F67B94A}"/>
                  </a:ext>
                </a:extLst>
              </p:cNvPr>
              <p:cNvSpPr txBox="1"/>
              <p:nvPr/>
            </p:nvSpPr>
            <p:spPr>
              <a:xfrm>
                <a:off x="472076" y="920174"/>
                <a:ext cx="11684870" cy="152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C.E.O </a:t>
                </a:r>
                <a:r>
                  <a:rPr lang="ko-KR" altLang="en-US" sz="3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목적</a:t>
                </a:r>
                <a:endParaRPr lang="en-US" altLang="ko-KR" sz="9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endParaRPr lang="en-US" altLang="ko-KR" sz="9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32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</a:p>
              <a:p>
                <a:endParaRPr lang="en-US" altLang="ko-KR" sz="1600" dirty="0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0D5B395-9A6D-400C-A3CD-7AE339EB398C}"/>
                  </a:ext>
                </a:extLst>
              </p:cNvPr>
              <p:cNvSpPr/>
              <p:nvPr/>
            </p:nvSpPr>
            <p:spPr>
              <a:xfrm>
                <a:off x="586507" y="1553025"/>
                <a:ext cx="2845197" cy="45719"/>
              </a:xfrm>
              <a:prstGeom prst="roundRect">
                <a:avLst/>
              </a:prstGeom>
              <a:solidFill>
                <a:srgbClr val="79E75F"/>
              </a:solidFill>
              <a:ln>
                <a:solidFill>
                  <a:srgbClr val="79E7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EE59ABF-03E8-4A22-884F-497152C5D881}"/>
                </a:ext>
              </a:extLst>
            </p:cNvPr>
            <p:cNvGrpSpPr/>
            <p:nvPr/>
          </p:nvGrpSpPr>
          <p:grpSpPr>
            <a:xfrm>
              <a:off x="851366" y="1988840"/>
              <a:ext cx="7427576" cy="1124430"/>
              <a:chOff x="762144" y="1852799"/>
              <a:chExt cx="7427576" cy="112443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71F532E8-EAEA-4E2E-92A2-052EF4EF8CB3}"/>
                  </a:ext>
                </a:extLst>
              </p:cNvPr>
              <p:cNvGrpSpPr/>
              <p:nvPr/>
            </p:nvGrpSpPr>
            <p:grpSpPr>
              <a:xfrm>
                <a:off x="1263637" y="2013697"/>
                <a:ext cx="6926083" cy="963532"/>
                <a:chOff x="1125313" y="1913226"/>
                <a:chExt cx="6926083" cy="9635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47E977B-C48A-40D0-A58B-D973DE82F33A}"/>
                    </a:ext>
                  </a:extLst>
                </p:cNvPr>
                <p:cNvSpPr txBox="1"/>
                <p:nvPr/>
              </p:nvSpPr>
              <p:spPr>
                <a:xfrm>
                  <a:off x="1171874" y="1913226"/>
                  <a:ext cx="5425433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600" dirty="0">
                      <a:solidFill>
                        <a:srgbClr val="252525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업무 효율성 증가 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C56D388-09F8-486E-92AC-F88E03AF2B9E}"/>
                    </a:ext>
                  </a:extLst>
                </p:cNvPr>
                <p:cNvSpPr txBox="1"/>
                <p:nvPr/>
              </p:nvSpPr>
              <p:spPr>
                <a:xfrm>
                  <a:off x="1125313" y="2476648"/>
                  <a:ext cx="69260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 </a:t>
                  </a:r>
                  <a:r>
                    <a:rPr lang="en-US" altLang="ko-KR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- </a:t>
                  </a:r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업무에만 집중할 수 있는 배경을 제공</a:t>
                  </a:r>
                  <a:endParaRPr lang="en-US" altLang="ko-KR" sz="2000" dirty="0">
                    <a:solidFill>
                      <a:srgbClr val="252525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</p:grpSp>
          <p:pic>
            <p:nvPicPr>
              <p:cNvPr id="66" name="그래픽 65" descr="핀">
                <a:extLst>
                  <a:ext uri="{FF2B5EF4-FFF2-40B4-BE49-F238E27FC236}">
                    <a16:creationId xmlns:a16="http://schemas.microsoft.com/office/drawing/2014/main" id="{031330C7-2DC2-48AE-85F4-1E2DC4C5A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2144" y="1852799"/>
                <a:ext cx="461666" cy="461666"/>
              </a:xfrm>
              <a:prstGeom prst="rect">
                <a:avLst/>
              </a:prstGeom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8E93A3C-CA25-4CBE-89DF-FBF594AAD28A}"/>
                </a:ext>
              </a:extLst>
            </p:cNvPr>
            <p:cNvGrpSpPr/>
            <p:nvPr/>
          </p:nvGrpSpPr>
          <p:grpSpPr>
            <a:xfrm>
              <a:off x="865197" y="3352569"/>
              <a:ext cx="7427305" cy="1083012"/>
              <a:chOff x="762144" y="1852799"/>
              <a:chExt cx="7427305" cy="1083012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11D9D93-35F6-462A-940B-F287E600AA1D}"/>
                  </a:ext>
                </a:extLst>
              </p:cNvPr>
              <p:cNvGrpSpPr/>
              <p:nvPr/>
            </p:nvGrpSpPr>
            <p:grpSpPr>
              <a:xfrm>
                <a:off x="1263366" y="2013697"/>
                <a:ext cx="6926083" cy="922114"/>
                <a:chOff x="1125042" y="1913226"/>
                <a:chExt cx="6926083" cy="922114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0367BBC-3211-4F1B-B171-85D32FC6DAD1}"/>
                    </a:ext>
                  </a:extLst>
                </p:cNvPr>
                <p:cNvSpPr txBox="1"/>
                <p:nvPr/>
              </p:nvSpPr>
              <p:spPr>
                <a:xfrm>
                  <a:off x="1171874" y="1913226"/>
                  <a:ext cx="54254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252525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에너지 효율적인 관리가 가능</a:t>
                  </a:r>
                  <a:r>
                    <a:rPr lang="en-US" altLang="ko-KR" sz="2400" dirty="0">
                      <a:solidFill>
                        <a:srgbClr val="252525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. </a:t>
                  </a:r>
                  <a:endParaRPr lang="ko-KR" altLang="en-US" sz="2400" dirty="0">
                    <a:solidFill>
                      <a:srgbClr val="252525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424FDE9-AB72-43FB-B890-ED2E7D9044AB}"/>
                    </a:ext>
                  </a:extLst>
                </p:cNvPr>
                <p:cNvSpPr txBox="1"/>
                <p:nvPr/>
              </p:nvSpPr>
              <p:spPr>
                <a:xfrm>
                  <a:off x="1125042" y="2435230"/>
                  <a:ext cx="692608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- </a:t>
                  </a:r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공강 및 사용하지 않는 강의실 전력 낭비 감소 </a:t>
                  </a:r>
                  <a:endParaRPr lang="en-US" altLang="ko-KR" sz="2000" dirty="0">
                    <a:solidFill>
                      <a:srgbClr val="252525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</p:grpSp>
          <p:pic>
            <p:nvPicPr>
              <p:cNvPr id="73" name="그래픽 72" descr="핀">
                <a:extLst>
                  <a:ext uri="{FF2B5EF4-FFF2-40B4-BE49-F238E27FC236}">
                    <a16:creationId xmlns:a16="http://schemas.microsoft.com/office/drawing/2014/main" id="{CB00AAF1-0773-40CA-9C39-4A66A0BE6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2144" y="1852799"/>
                <a:ext cx="461666" cy="461666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78E6990-8EF7-4E59-943E-A1671E48543E}"/>
                </a:ext>
              </a:extLst>
            </p:cNvPr>
            <p:cNvGrpSpPr/>
            <p:nvPr/>
          </p:nvGrpSpPr>
          <p:grpSpPr>
            <a:xfrm>
              <a:off x="891193" y="4797152"/>
              <a:ext cx="7848872" cy="1083012"/>
              <a:chOff x="762144" y="1852799"/>
              <a:chExt cx="7848872" cy="1083012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854D377-7406-4BE7-BD3E-DBD1592F48D6}"/>
                  </a:ext>
                </a:extLst>
              </p:cNvPr>
              <p:cNvGrpSpPr/>
              <p:nvPr/>
            </p:nvGrpSpPr>
            <p:grpSpPr>
              <a:xfrm>
                <a:off x="1263366" y="2013697"/>
                <a:ext cx="7347650" cy="922114"/>
                <a:chOff x="1125042" y="1913226"/>
                <a:chExt cx="7347650" cy="922114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AEABF99-2DC1-4F84-839E-24F9D9778F9C}"/>
                    </a:ext>
                  </a:extLst>
                </p:cNvPr>
                <p:cNvSpPr txBox="1"/>
                <p:nvPr/>
              </p:nvSpPr>
              <p:spPr>
                <a:xfrm>
                  <a:off x="1171874" y="1913226"/>
                  <a:ext cx="542543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dirty="0">
                      <a:solidFill>
                        <a:srgbClr val="252525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더 정확한 환경 정보를 제공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A2D055C-65AA-41F7-A045-9D93453E78F2}"/>
                    </a:ext>
                  </a:extLst>
                </p:cNvPr>
                <p:cNvSpPr txBox="1"/>
                <p:nvPr/>
              </p:nvSpPr>
              <p:spPr>
                <a:xfrm>
                  <a:off x="1125042" y="2435230"/>
                  <a:ext cx="734765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 </a:t>
                  </a:r>
                  <a:r>
                    <a:rPr lang="en-US" altLang="ko-KR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- </a:t>
                  </a:r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실제 건물 내외의 측정을 하기 때문에</a:t>
                  </a:r>
                  <a:r>
                    <a:rPr lang="en-US" altLang="ko-KR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, </a:t>
                  </a:r>
                  <a:r>
                    <a:rPr lang="ko-KR" altLang="en-US" sz="2000" dirty="0">
                      <a:solidFill>
                        <a:srgbClr val="252525"/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정확한 값 제공 및 대응 가능</a:t>
                  </a:r>
                  <a:endParaRPr lang="en-US" altLang="ko-KR" sz="2000" dirty="0">
                    <a:solidFill>
                      <a:srgbClr val="252525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</p:grpSp>
          <p:pic>
            <p:nvPicPr>
              <p:cNvPr id="78" name="그래픽 77" descr="핀">
                <a:extLst>
                  <a:ext uri="{FF2B5EF4-FFF2-40B4-BE49-F238E27FC236}">
                    <a16:creationId xmlns:a16="http://schemas.microsoft.com/office/drawing/2014/main" id="{F728976D-9000-4B59-B60A-3021462F3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2144" y="1852799"/>
                <a:ext cx="461666" cy="461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0038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241A9F-DD7D-4830-99F2-8FB09714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19061"/>
            <a:ext cx="2520280" cy="2520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0096C-C0A4-4C7C-8085-92CBF33D3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116877"/>
            <a:ext cx="2664512" cy="2520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BB320-188D-4E29-A121-553B294F7D55}"/>
              </a:ext>
            </a:extLst>
          </p:cNvPr>
          <p:cNvSpPr txBox="1"/>
          <p:nvPr/>
        </p:nvSpPr>
        <p:spPr>
          <a:xfrm>
            <a:off x="3506332" y="1992199"/>
            <a:ext cx="18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1D625-5B13-4710-AC6E-E4F455EB517E}"/>
              </a:ext>
            </a:extLst>
          </p:cNvPr>
          <p:cNvSpPr txBox="1"/>
          <p:nvPr/>
        </p:nvSpPr>
        <p:spPr>
          <a:xfrm>
            <a:off x="9987268" y="2030076"/>
            <a:ext cx="2532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40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AD1990-D8BC-4169-AEAF-252C33DBCEDD}"/>
              </a:ext>
            </a:extLst>
          </p:cNvPr>
          <p:cNvCxnSpPr>
            <a:cxnSpLocks/>
          </p:cNvCxnSpPr>
          <p:nvPr/>
        </p:nvCxnSpPr>
        <p:spPr>
          <a:xfrm>
            <a:off x="6094968" y="-71437"/>
            <a:ext cx="0" cy="685800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A32D90-F33E-499F-A151-5F6DD22225E0}"/>
              </a:ext>
            </a:extLst>
          </p:cNvPr>
          <p:cNvSpPr/>
          <p:nvPr/>
        </p:nvSpPr>
        <p:spPr>
          <a:xfrm>
            <a:off x="275342" y="4165551"/>
            <a:ext cx="6120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온도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25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9D73A-1704-4A0F-AFDF-DF08C294F594}"/>
              </a:ext>
            </a:extLst>
          </p:cNvPr>
          <p:cNvSpPr txBox="1"/>
          <p:nvPr/>
        </p:nvSpPr>
        <p:spPr>
          <a:xfrm>
            <a:off x="673746" y="50690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강의실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101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AM 8:50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88DAD7-840E-4F27-9F53-119EDBA6A15A}"/>
              </a:ext>
            </a:extLst>
          </p:cNvPr>
          <p:cNvSpPr txBox="1"/>
          <p:nvPr/>
        </p:nvSpPr>
        <p:spPr>
          <a:xfrm>
            <a:off x="6672064" y="520022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강의실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101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AM 9:50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09D5709-55EC-4864-A214-B7170D1DC0E8}"/>
              </a:ext>
            </a:extLst>
          </p:cNvPr>
          <p:cNvGrpSpPr/>
          <p:nvPr/>
        </p:nvGrpSpPr>
        <p:grpSpPr>
          <a:xfrm>
            <a:off x="275342" y="4914429"/>
            <a:ext cx="6120680" cy="553998"/>
            <a:chOff x="275342" y="4952245"/>
            <a:chExt cx="6120680" cy="55399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F9C925B-DAB8-412D-A7C7-E2D0545FAB10}"/>
                </a:ext>
              </a:extLst>
            </p:cNvPr>
            <p:cNvSpPr/>
            <p:nvPr/>
          </p:nvSpPr>
          <p:spPr>
            <a:xfrm>
              <a:off x="275342" y="4952245"/>
              <a:ext cx="612068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3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풍량</a:t>
              </a:r>
              <a:r>
                <a:rPr lang="en-US" altLang="ko-KR" sz="3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                             </a:t>
              </a:r>
              <a:endPara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2067F6-AED3-42D7-AE22-4B6FB38EE01C}"/>
                </a:ext>
              </a:extLst>
            </p:cNvPr>
            <p:cNvSpPr/>
            <p:nvPr/>
          </p:nvSpPr>
          <p:spPr>
            <a:xfrm>
              <a:off x="1955540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45CE59F-C776-4296-B1B2-2772085DB2F0}"/>
                </a:ext>
              </a:extLst>
            </p:cNvPr>
            <p:cNvSpPr/>
            <p:nvPr/>
          </p:nvSpPr>
          <p:spPr>
            <a:xfrm>
              <a:off x="2135560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722BB67-37F7-458D-B0FE-BA8F475AFE6E}"/>
                </a:ext>
              </a:extLst>
            </p:cNvPr>
            <p:cNvSpPr/>
            <p:nvPr/>
          </p:nvSpPr>
          <p:spPr>
            <a:xfrm>
              <a:off x="2326492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5621DB-C705-4EA4-818A-1B04DA40CEBE}"/>
              </a:ext>
            </a:extLst>
          </p:cNvPr>
          <p:cNvSpPr/>
          <p:nvPr/>
        </p:nvSpPr>
        <p:spPr>
          <a:xfrm>
            <a:off x="275342" y="5620063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조도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700~800</a:t>
            </a:r>
            <a:r>
              <a:rPr lang="en-US" altLang="ko-KR" sz="3200" dirty="0"/>
              <a:t>lx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39BBB4E-74D1-4126-95D7-8DED12B76806}"/>
              </a:ext>
            </a:extLst>
          </p:cNvPr>
          <p:cNvGrpSpPr/>
          <p:nvPr/>
        </p:nvGrpSpPr>
        <p:grpSpPr>
          <a:xfrm>
            <a:off x="6396022" y="4914429"/>
            <a:ext cx="6120680" cy="553998"/>
            <a:chOff x="275342" y="4952245"/>
            <a:chExt cx="6120680" cy="5539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58CEFD2-486A-411A-A698-73D81E675CC4}"/>
                </a:ext>
              </a:extLst>
            </p:cNvPr>
            <p:cNvSpPr/>
            <p:nvPr/>
          </p:nvSpPr>
          <p:spPr>
            <a:xfrm>
              <a:off x="275342" y="4952245"/>
              <a:ext cx="612068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30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풍량</a:t>
              </a:r>
              <a:r>
                <a:rPr lang="en-US" altLang="ko-KR" sz="3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:                           </a:t>
              </a:r>
              <a:r>
                <a:rPr lang="ko-KR" altLang="en-US" sz="30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상승</a:t>
              </a:r>
              <a:r>
                <a:rPr lang="en-US" altLang="ko-KR" sz="30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30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1E1EBD9-DD5D-4000-AE0B-FBEEF05299B7}"/>
                </a:ext>
              </a:extLst>
            </p:cNvPr>
            <p:cNvSpPr/>
            <p:nvPr/>
          </p:nvSpPr>
          <p:spPr>
            <a:xfrm>
              <a:off x="1955540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912612-C259-477E-AA3D-F25A6FB9D2ED}"/>
                </a:ext>
              </a:extLst>
            </p:cNvPr>
            <p:cNvSpPr/>
            <p:nvPr/>
          </p:nvSpPr>
          <p:spPr>
            <a:xfrm>
              <a:off x="2135560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A7CAA94-81AE-438C-AD94-2BF901915850}"/>
                </a:ext>
              </a:extLst>
            </p:cNvPr>
            <p:cNvSpPr/>
            <p:nvPr/>
          </p:nvSpPr>
          <p:spPr>
            <a:xfrm>
              <a:off x="2326492" y="4993367"/>
              <a:ext cx="108012" cy="4563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EC9773-5B67-4934-8D16-3FB2A5D67006}"/>
                </a:ext>
              </a:extLst>
            </p:cNvPr>
            <p:cNvSpPr/>
            <p:nvPr/>
          </p:nvSpPr>
          <p:spPr>
            <a:xfrm>
              <a:off x="2529538" y="4993367"/>
              <a:ext cx="108012" cy="4563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1A328CF-5E24-43AD-8641-E9134253FD02}"/>
                </a:ext>
              </a:extLst>
            </p:cNvPr>
            <p:cNvSpPr/>
            <p:nvPr/>
          </p:nvSpPr>
          <p:spPr>
            <a:xfrm>
              <a:off x="2720470" y="4993367"/>
              <a:ext cx="108012" cy="4563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AAC763-DF20-44FF-9DAB-F1F63DB5F0B3}"/>
              </a:ext>
            </a:extLst>
          </p:cNvPr>
          <p:cNvSpPr/>
          <p:nvPr/>
        </p:nvSpPr>
        <p:spPr>
          <a:xfrm>
            <a:off x="6390545" y="4208313"/>
            <a:ext cx="6120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온도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25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℃                  유지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D5B6DF-32C4-4A90-8240-90D20CBB9B6F}"/>
              </a:ext>
            </a:extLst>
          </p:cNvPr>
          <p:cNvSpPr/>
          <p:nvPr/>
        </p:nvSpPr>
        <p:spPr>
          <a:xfrm>
            <a:off x="6396022" y="5620063"/>
            <a:ext cx="6120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조도</a:t>
            </a:r>
            <a:r>
              <a:rPr lang="en-US" altLang="ko-KR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700~800lx</a:t>
            </a:r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7D3686-9243-4C19-BFA5-3D8CE131D631}"/>
              </a:ext>
            </a:extLst>
          </p:cNvPr>
          <p:cNvSpPr txBox="1"/>
          <p:nvPr/>
        </p:nvSpPr>
        <p:spPr>
          <a:xfrm>
            <a:off x="10364063" y="5646772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FE4A30-2496-4FAC-94D1-AFB884DB69A6}"/>
              </a:ext>
            </a:extLst>
          </p:cNvPr>
          <p:cNvSpPr txBox="1"/>
          <p:nvPr/>
        </p:nvSpPr>
        <p:spPr>
          <a:xfrm>
            <a:off x="4079775" y="5646772"/>
            <a:ext cx="1800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조절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2F255-8C3B-445D-A81E-F2C4D8D92771}"/>
              </a:ext>
            </a:extLst>
          </p:cNvPr>
          <p:cNvSpPr txBox="1"/>
          <p:nvPr/>
        </p:nvSpPr>
        <p:spPr>
          <a:xfrm>
            <a:off x="4079775" y="4918152"/>
            <a:ext cx="1800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조절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B42BC2-4A80-41A5-852F-6879C5D055B6}"/>
              </a:ext>
            </a:extLst>
          </p:cNvPr>
          <p:cNvSpPr txBox="1"/>
          <p:nvPr/>
        </p:nvSpPr>
        <p:spPr>
          <a:xfrm>
            <a:off x="4079775" y="4179414"/>
            <a:ext cx="1800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조절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2990D4-66A1-4049-BAFD-E9D46D4DE5B8}"/>
              </a:ext>
            </a:extLst>
          </p:cNvPr>
          <p:cNvSpPr/>
          <p:nvPr/>
        </p:nvSpPr>
        <p:spPr>
          <a:xfrm>
            <a:off x="0" y="6772581"/>
            <a:ext cx="12192000" cy="112804"/>
          </a:xfrm>
          <a:prstGeom prst="rect">
            <a:avLst/>
          </a:prstGeom>
          <a:solidFill>
            <a:srgbClr val="79E75F"/>
          </a:solidFill>
          <a:ln>
            <a:solidFill>
              <a:srgbClr val="79E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1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1031</Words>
  <Application>Microsoft Office PowerPoint</Application>
  <PresentationFormat>와이드스크린</PresentationFormat>
  <Paragraphs>233</Paragraphs>
  <Slides>27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나눔스퀘어</vt:lpstr>
      <vt:lpstr>맑은 고딕</vt:lpstr>
      <vt:lpstr>나눔스퀘어OTF</vt:lpstr>
      <vt:lpstr>나눔스퀘어 Bold</vt:lpstr>
      <vt:lpstr>조선일보명조</vt:lpstr>
      <vt:lpstr>나눔스퀘어 Light</vt:lpstr>
      <vt:lpstr>굴림</vt:lpstr>
      <vt:lpstr>나눔스퀘어OTF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서 윤석</cp:lastModifiedBy>
  <cp:revision>232</cp:revision>
  <dcterms:created xsi:type="dcterms:W3CDTF">2017-10-21T03:50:49Z</dcterms:created>
  <dcterms:modified xsi:type="dcterms:W3CDTF">2018-08-24T05:08:19Z</dcterms:modified>
</cp:coreProperties>
</file>